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4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7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8.xml" ContentType="application/vnd.openxmlformats-officedocument.presentationml.notesSlide+xml"/>
  <Override PartName="/ppt/embeddings/oleObject2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7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2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37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38.bin" ContentType="application/vnd.openxmlformats-officedocument.oleObject"/>
  <Override PartName="/ppt/notesSlides/notesSlide28.xml" ContentType="application/vnd.openxmlformats-officedocument.presentationml.notesSlide+xml"/>
  <Override PartName="/ppt/embeddings/oleObject39.bin" ContentType="application/vnd.openxmlformats-officedocument.oleObject"/>
  <Override PartName="/ppt/notesSlides/notesSlide29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44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416" r:id="rId2"/>
    <p:sldId id="256" r:id="rId3"/>
    <p:sldId id="258" r:id="rId4"/>
    <p:sldId id="265" r:id="rId5"/>
    <p:sldId id="266" r:id="rId6"/>
    <p:sldId id="268" r:id="rId7"/>
    <p:sldId id="269" r:id="rId8"/>
    <p:sldId id="271" r:id="rId9"/>
    <p:sldId id="272" r:id="rId10"/>
    <p:sldId id="280" r:id="rId11"/>
    <p:sldId id="283" r:id="rId12"/>
    <p:sldId id="284" r:id="rId13"/>
    <p:sldId id="293" r:id="rId14"/>
    <p:sldId id="294" r:id="rId15"/>
    <p:sldId id="295" r:id="rId16"/>
    <p:sldId id="419" r:id="rId17"/>
    <p:sldId id="409" r:id="rId18"/>
    <p:sldId id="410" r:id="rId19"/>
    <p:sldId id="417" r:id="rId20"/>
    <p:sldId id="418" r:id="rId21"/>
    <p:sldId id="411" r:id="rId22"/>
    <p:sldId id="412" r:id="rId23"/>
    <p:sldId id="413" r:id="rId24"/>
    <p:sldId id="414" r:id="rId25"/>
    <p:sldId id="420" r:id="rId26"/>
    <p:sldId id="296" r:id="rId27"/>
    <p:sldId id="297" r:id="rId28"/>
    <p:sldId id="310" r:id="rId29"/>
    <p:sldId id="312" r:id="rId30"/>
    <p:sldId id="400" r:id="rId31"/>
    <p:sldId id="352" r:id="rId32"/>
    <p:sldId id="366" r:id="rId33"/>
    <p:sldId id="367" r:id="rId34"/>
    <p:sldId id="423" r:id="rId35"/>
    <p:sldId id="427" r:id="rId36"/>
    <p:sldId id="426" r:id="rId37"/>
    <p:sldId id="422" r:id="rId38"/>
    <p:sldId id="421" r:id="rId39"/>
    <p:sldId id="424" r:id="rId40"/>
    <p:sldId id="425" r:id="rId41"/>
    <p:sldId id="377" r:id="rId42"/>
    <p:sldId id="329" r:id="rId43"/>
    <p:sldId id="378" r:id="rId44"/>
    <p:sldId id="386" r:id="rId45"/>
    <p:sldId id="387" r:id="rId46"/>
    <p:sldId id="388" r:id="rId47"/>
    <p:sldId id="389" r:id="rId48"/>
    <p:sldId id="390" r:id="rId49"/>
    <p:sldId id="395" r:id="rId50"/>
    <p:sldId id="396" r:id="rId51"/>
    <p:sldId id="397" r:id="rId52"/>
    <p:sldId id="398" r:id="rId53"/>
    <p:sldId id="399" r:id="rId54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88C"/>
    <a:srgbClr val="0083A2"/>
    <a:srgbClr val="AF2A42"/>
    <a:srgbClr val="EF3F4A"/>
    <a:srgbClr val="004A8F"/>
    <a:srgbClr val="8892BC"/>
    <a:srgbClr val="000000"/>
    <a:srgbClr val="E5B73D"/>
    <a:srgbClr val="CD0044"/>
    <a:srgbClr val="4D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325" autoAdjust="0"/>
    <p:restoredTop sz="93900" autoAdjust="0"/>
  </p:normalViewPr>
  <p:slideViewPr>
    <p:cSldViewPr snapToGrid="0">
      <p:cViewPr varScale="1">
        <p:scale>
          <a:sx n="187" d="100"/>
          <a:sy n="187" d="100"/>
        </p:scale>
        <p:origin x="-808" y="-96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9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tags" Target="tags/tag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png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10/1/15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91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9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11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1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47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0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2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55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06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47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07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87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05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99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9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80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22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34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28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29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38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0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9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5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9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9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9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ZU9202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67" y="0"/>
            <a:ext cx="5357813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392503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EF3F4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8788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 userDrawn="1"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Lecture Outline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27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-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25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s-Blue Cl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228600" indent="0">
              <a:buClrTx/>
              <a:buFont typeface="+mj-lt"/>
              <a:buNone/>
              <a:defRPr>
                <a:latin typeface="Times New Roman"/>
                <a:cs typeface="Times New Roman"/>
              </a:defRPr>
            </a:lvl1pPr>
            <a:lvl2pPr marL="790575" indent="-574675">
              <a:buClrTx/>
              <a:buFont typeface="+mj-lt"/>
              <a:buAutoNum type="arabicPeriod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08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s-Blue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3939438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170432"/>
            <a:ext cx="3939438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0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Green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0092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92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42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Green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92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3939438" cy="542239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170432"/>
            <a:ext cx="3939438" cy="542239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1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epts-Green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0092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8229600" cy="423367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92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73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epts-Green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92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0092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3939438" cy="423367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2368296"/>
            <a:ext cx="3939438" cy="423367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55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s-G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92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641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s-Blue_Title and Content (Check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125" y="1311407"/>
            <a:ext cx="8229600" cy="5279718"/>
          </a:xfrm>
        </p:spPr>
        <p:txBody>
          <a:bodyPr/>
          <a:lstStyle>
            <a:lvl1pPr marL="0" indent="0">
              <a:spcBef>
                <a:spcPts val="672"/>
              </a:spcBef>
              <a:buClr>
                <a:schemeClr val="tx1"/>
              </a:buClr>
              <a:buFont typeface="+mj-lt"/>
              <a:buNone/>
              <a:tabLst>
                <a:tab pos="911225" algn="l"/>
              </a:tabLst>
              <a:defRPr sz="2400">
                <a:latin typeface="Times New Roman"/>
                <a:cs typeface="Times New Roman"/>
              </a:defRPr>
            </a:lvl1pPr>
            <a:lvl2pPr marL="8001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400">
                <a:latin typeface="Times New Roman"/>
                <a:cs typeface="Times New Roman"/>
              </a:defRPr>
            </a:lvl2pPr>
            <a:lvl3pPr marL="11430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000">
                <a:latin typeface="Times New Roman"/>
                <a:cs typeface="Times New Roman"/>
              </a:defRPr>
            </a:lvl3pPr>
            <a:lvl4pPr marL="16002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	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8080"/>
            <a:ext cx="275256" cy="413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408" y="1351064"/>
            <a:ext cx="835699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1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3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NTITATIVE-Red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50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Gray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>
              <a:buClr>
                <a:srgbClr val="87888C"/>
              </a:buClr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>
              <a:buClr>
                <a:srgbClr val="87888C"/>
              </a:buClr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8788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NTITATIVE-Red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3939438" cy="4718304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874520"/>
            <a:ext cx="3939438" cy="4718304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66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NTITATIVE-Red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8229600" cy="423367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289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NTITATIVE-Red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3939438" cy="423367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2368295"/>
            <a:ext cx="3939438" cy="423367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33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NTITATIVE-Red_Title and Content Withou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754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NTITATIVE-Red_Two Content Withou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3939438" cy="542239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170432"/>
            <a:ext cx="3939438" cy="542239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4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NTITATIVE-Red_Title and Content (Check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184638"/>
            <a:ext cx="8229600" cy="3889569"/>
          </a:xfrm>
        </p:spPr>
        <p:txBody>
          <a:bodyPr/>
          <a:lstStyle>
            <a:lvl1pPr marL="514350" indent="-514350">
              <a:buClrTx/>
              <a:buFont typeface="+mj-lt"/>
              <a:buAutoNum type="alphaLcParenR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6111"/>
            <a:ext cx="275256" cy="413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408" y="1559095"/>
            <a:ext cx="835699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1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63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Blue_Title and Content (Check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125" y="1311407"/>
            <a:ext cx="8229600" cy="5279718"/>
          </a:xfrm>
        </p:spPr>
        <p:txBody>
          <a:bodyPr/>
          <a:lstStyle>
            <a:lvl1pPr marL="0" indent="0">
              <a:spcBef>
                <a:spcPts val="672"/>
              </a:spcBef>
              <a:buClr>
                <a:schemeClr val="tx1"/>
              </a:buClr>
              <a:buFont typeface="+mj-lt"/>
              <a:buNone/>
              <a:tabLst>
                <a:tab pos="911225" algn="l"/>
              </a:tabLst>
              <a:defRPr sz="2400">
                <a:latin typeface="Times New Roman"/>
                <a:cs typeface="Times New Roman"/>
              </a:defRPr>
            </a:lvl1pPr>
            <a:lvl2pPr marL="8001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400">
                <a:latin typeface="Times New Roman"/>
                <a:cs typeface="Times New Roman"/>
              </a:defRPr>
            </a:lvl2pPr>
            <a:lvl3pPr marL="11430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000">
                <a:latin typeface="Times New Roman"/>
                <a:cs typeface="Times New Roman"/>
              </a:defRPr>
            </a:lvl3pPr>
            <a:lvl4pPr marL="16002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	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408" y="1351064"/>
            <a:ext cx="835699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1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6" name="Picture 1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8080"/>
            <a:ext cx="275256" cy="413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445480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Red Cl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228600" indent="0">
              <a:buClrTx/>
              <a:buFont typeface="+mj-lt"/>
              <a:buNone/>
              <a:defRPr>
                <a:latin typeface="Times New Roman"/>
                <a:cs typeface="Times New Roman"/>
              </a:defRPr>
            </a:lvl1pPr>
            <a:lvl2pPr marL="790575" indent="-574675">
              <a:buClrTx/>
              <a:buFont typeface="+mj-lt"/>
              <a:buAutoNum type="arabicPeriod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07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-Blue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726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CTICE-Red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25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-Gray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8788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3939438" cy="4718304"/>
          </a:xfrm>
        </p:spPr>
        <p:txBody>
          <a:bodyPr/>
          <a:lstStyle>
            <a:lvl1pPr marL="3429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558878" y="1874520"/>
            <a:ext cx="3939438" cy="4718304"/>
          </a:xfrm>
        </p:spPr>
        <p:txBody>
          <a:bodyPr/>
          <a:lstStyle>
            <a:lvl1pPr marL="3429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6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CTICE-Red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8229600" cy="423367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05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-Blue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3939438" cy="4718304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874520"/>
            <a:ext cx="3939438" cy="4718304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3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CTICE-Blue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8229600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413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CTICE-Blue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3939438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2368296"/>
            <a:ext cx="3939438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47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-Blue_Title and Content Withou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182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-Blue_Two Content Withou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3939438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170432"/>
            <a:ext cx="3939438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48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-Blue_Two Content Without Red_Check poin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125" y="1311407"/>
            <a:ext cx="8229600" cy="5279718"/>
          </a:xfrm>
        </p:spPr>
        <p:txBody>
          <a:bodyPr/>
          <a:lstStyle>
            <a:lvl1pPr marL="0" indent="0">
              <a:spcBef>
                <a:spcPts val="672"/>
              </a:spcBef>
              <a:buClr>
                <a:schemeClr val="tx1"/>
              </a:buClr>
              <a:buFont typeface="+mj-lt"/>
              <a:buNone/>
              <a:tabLst>
                <a:tab pos="911225" algn="l"/>
              </a:tabLst>
              <a:defRPr sz="2400">
                <a:latin typeface="Times New Roman"/>
                <a:cs typeface="Times New Roman"/>
              </a:defRPr>
            </a:lvl1pPr>
            <a:lvl2pPr marL="8001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400">
                <a:latin typeface="Times New Roman"/>
                <a:cs typeface="Times New Roman"/>
              </a:defRPr>
            </a:lvl2pPr>
            <a:lvl3pPr marL="11430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000">
                <a:latin typeface="Times New Roman"/>
                <a:cs typeface="Times New Roman"/>
              </a:defRPr>
            </a:lvl3pPr>
            <a:lvl4pPr marL="16002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	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408" y="1351064"/>
            <a:ext cx="835699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1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8080"/>
            <a:ext cx="275256" cy="413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0541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-Gray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342900" indent="-342900">
              <a:buClr>
                <a:srgbClr val="87888C"/>
              </a:buClr>
              <a:buFont typeface="Arial"/>
              <a:buChar char="•"/>
              <a:defRPr>
                <a:solidFill>
                  <a:srgbClr val="000000"/>
                </a:solidFill>
                <a:latin typeface="Times New Roman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8788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0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Gray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8788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3939438" cy="5422392"/>
          </a:xfrm>
        </p:spPr>
        <p:txBody>
          <a:bodyPr/>
          <a:lstStyle>
            <a:lvl1pPr marL="342900" indent="-342900">
              <a:buClr>
                <a:srgbClr val="87888C"/>
              </a:buClr>
              <a:buFont typeface="Arial"/>
              <a:buChar char="•"/>
              <a:defRPr lang="en-US" sz="280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170432"/>
            <a:ext cx="3939438" cy="5422392"/>
          </a:xfrm>
        </p:spPr>
        <p:txBody>
          <a:bodyPr/>
          <a:lstStyle>
            <a:lvl1pPr marL="3429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0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s-Blue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3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epts-Blue2_Two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3939438" cy="4718304"/>
          </a:xfrm>
        </p:spPr>
        <p:txBody>
          <a:bodyPr/>
          <a:lstStyle>
            <a:lvl1pPr marL="3429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874520"/>
            <a:ext cx="3939438" cy="4718304"/>
          </a:xfrm>
        </p:spPr>
        <p:txBody>
          <a:bodyPr/>
          <a:lstStyle>
            <a:lvl1pPr marL="3429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5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Blue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4984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8229600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44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Blue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2368295"/>
            <a:ext cx="3939438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2368296"/>
            <a:ext cx="3939438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6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860060" y="6622545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 smtClean="0"/>
              <a:t>Slide 5-</a:t>
            </a:r>
            <a:fld id="{514208EC-3598-A14D-A83F-351803A72A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85" r:id="rId29"/>
    <p:sldLayoutId id="2147483686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EF3F4A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F3F4A"/>
        </a:buClr>
        <a:buChar char="•"/>
        <a:defRPr sz="2800">
          <a:solidFill>
            <a:srgbClr val="000000"/>
          </a:solidFill>
          <a:latin typeface="Times New Roman"/>
          <a:ea typeface="+mn-ea"/>
          <a:cs typeface="Times New Roman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EF3F4A"/>
        </a:buClr>
        <a:buChar char="–"/>
        <a:tabLst/>
        <a:defRPr sz="2800">
          <a:solidFill>
            <a:srgbClr val="000000"/>
          </a:solidFill>
          <a:latin typeface="Times New Roman"/>
          <a:ea typeface="+mn-ea"/>
          <a:cs typeface="Times New Roman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F3F4A"/>
        </a:buClr>
        <a:buChar char="•"/>
        <a:defRPr sz="2400">
          <a:solidFill>
            <a:srgbClr val="000000"/>
          </a:solidFill>
          <a:latin typeface="Times New Roman"/>
          <a:ea typeface="+mn-ea"/>
          <a:cs typeface="Times New Roman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F3F4A"/>
        </a:buClr>
        <a:buChar char="–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F3F4A"/>
        </a:buClr>
        <a:buChar char="»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4.jp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4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4.jp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package" Target="../embeddings/Microsoft_Word_Document1.docx"/><Relationship Id="rId13" Type="http://schemas.openxmlformats.org/officeDocument/2006/relationships/image" Target="../media/image31.png"/><Relationship Id="rId14" Type="http://schemas.openxmlformats.org/officeDocument/2006/relationships/image" Target="../media/image21.jp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32.emf"/><Relationship Id="rId6" Type="http://schemas.openxmlformats.org/officeDocument/2006/relationships/package" Target="../embeddings/Microsoft_Word_Document4.docx"/><Relationship Id="rId7" Type="http://schemas.openxmlformats.org/officeDocument/2006/relationships/image" Target="../media/image3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32.emf"/><Relationship Id="rId6" Type="http://schemas.openxmlformats.org/officeDocument/2006/relationships/package" Target="../embeddings/Microsoft_Word_Document6.docx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hyperlink" Target="https://www.youtube.com/watch?v=sYp5p2oL51g" TargetMode="External"/><Relationship Id="rId5" Type="http://schemas.openxmlformats.org/officeDocument/2006/relationships/hyperlink" Target="http://demonstrations.wolfram.com/GravitationalSlingshotEffect/" TargetMode="External"/><Relationship Id="rId6" Type="http://schemas.openxmlformats.org/officeDocument/2006/relationships/hyperlink" Target="http://www.universetoday.com/113488/how-do-gravitational-slingshots-work/" TargetMode="External"/><Relationship Id="rId7" Type="http://schemas.openxmlformats.org/officeDocument/2006/relationships/hyperlink" Target="https://www.youtube.com/watch?v=kZS4UsOHmLE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41.jp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5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4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5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56.jp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5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5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9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60.e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61.emf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62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63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First exam</a:t>
            </a:r>
            <a:endParaRPr lang="en-US" dirty="0"/>
          </a:p>
        </p:txBody>
      </p:sp>
      <p:pic>
        <p:nvPicPr>
          <p:cNvPr id="7" name="Picture 6" descr="quiz1historgampoi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07" y="1803924"/>
            <a:ext cx="5721393" cy="3735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708" y="1269928"/>
            <a:ext cx="612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 keys posted on Mastering Physics: </a:t>
            </a:r>
            <a:endParaRPr lang="en-US" dirty="0"/>
          </a:p>
        </p:txBody>
      </p:sp>
      <p:pic>
        <p:nvPicPr>
          <p:cNvPr id="9" name="Picture 8" descr="Screen Shot 2015-09-29 at 11.46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" y="2532454"/>
            <a:ext cx="3622154" cy="21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quantity, </a:t>
            </a:r>
            <a:r>
              <a:rPr lang="en-US" sz="2400" i="1" dirty="0"/>
              <a:t>K</a:t>
            </a:r>
            <a:r>
              <a:rPr lang="en-US" sz="2400" dirty="0"/>
              <a:t> = (1/2)</a:t>
            </a:r>
            <a:r>
              <a:rPr lang="en-US" sz="2400" i="1" dirty="0" smtClean="0"/>
              <a:t>m</a:t>
            </a:r>
            <a:r>
              <a:rPr lang="en-US" sz="2400" i="1" dirty="0" smtClean="0">
                <a:sym typeface="Symbol"/>
              </a:rPr>
              <a:t>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is called </a:t>
            </a:r>
            <a:r>
              <a:rPr lang="en-US" sz="2400" b="1" dirty="0"/>
              <a:t>kinetic energy</a:t>
            </a:r>
            <a:r>
              <a:rPr lang="en-US" sz="2400" dirty="0"/>
              <a:t> of the object, that is, “energy” associated with motion.</a:t>
            </a:r>
          </a:p>
          <a:p>
            <a:r>
              <a:rPr lang="en-US" sz="2400" dirty="0"/>
              <a:t>Let us calculate the kinetic energy of the carts before and after the collisions (elastic collision </a:t>
            </a:r>
            <a:r>
              <a:rPr lang="en-US" sz="2400" dirty="0" smtClean="0"/>
              <a:t>and a </a:t>
            </a:r>
            <a:r>
              <a:rPr lang="en-US" sz="2400" dirty="0"/>
              <a:t>totally inelastic collision) shown in the figure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5.2: Kinetic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8" name="Picture 7" descr="05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7"/>
          <a:stretch/>
        </p:blipFill>
        <p:spPr>
          <a:xfrm>
            <a:off x="228600" y="3248723"/>
            <a:ext cx="8686800" cy="32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7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kinetic energy is a scalar extensive quantity, bar diagrams are a good way to visually represent changes in this quantity. </a:t>
            </a:r>
          </a:p>
          <a:p>
            <a:r>
              <a:rPr lang="en-US" dirty="0"/>
              <a:t>The figure below shows collisions seen in the previous slides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5.2: Kinetic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5" name="Picture 4" descr="05_0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"/>
          <a:stretch/>
        </p:blipFill>
        <p:spPr>
          <a:xfrm>
            <a:off x="271272" y="3571856"/>
            <a:ext cx="8601456" cy="25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1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30742"/>
            <a:ext cx="9144000" cy="461665"/>
          </a:xfrm>
        </p:spPr>
        <p:txBody>
          <a:bodyPr/>
          <a:lstStyle/>
          <a:p>
            <a:r>
              <a:rPr lang="en-US" sz="2400" dirty="0"/>
              <a:t>Example 5.2 Carts colliding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5.2: Kinetic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588752"/>
            <a:ext cx="8229600" cy="47183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i="1" dirty="0"/>
              <a:t>a</a:t>
            </a:r>
            <a:r>
              <a:rPr lang="en-US" sz="2000" dirty="0"/>
              <a:t>) Is the collision in Figure 4.23 elastic, inelastic, or totally inelastic?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How </a:t>
            </a:r>
            <a:r>
              <a:rPr lang="en-US" sz="2000" dirty="0"/>
              <a:t>can you tell?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8" name="Picture 7" descr="04_2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4" b="5486"/>
          <a:stretch/>
        </p:blipFill>
        <p:spPr>
          <a:xfrm>
            <a:off x="265086" y="4032946"/>
            <a:ext cx="3794166" cy="26083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1308942" y="5227741"/>
            <a:ext cx="0" cy="8258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430177" y="5232113"/>
            <a:ext cx="0" cy="8258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 descr="04_2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2" b="5486"/>
          <a:stretch/>
        </p:blipFill>
        <p:spPr>
          <a:xfrm>
            <a:off x="5254895" y="4193260"/>
            <a:ext cx="3889105" cy="26083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650492" y="2994615"/>
            <a:ext cx="857547" cy="41251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70434" y="3006099"/>
            <a:ext cx="987378" cy="4149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508470" y="3190015"/>
            <a:ext cx="672581" cy="11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11486" y="2987915"/>
            <a:ext cx="120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+0.34 m/s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640801" y="3004615"/>
            <a:ext cx="94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0.12 kg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477846" y="3028745"/>
            <a:ext cx="94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0.36 kg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4325938" y="277018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6025" y="277177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2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930182"/>
              </p:ext>
            </p:extLst>
          </p:nvPr>
        </p:nvGraphicFramePr>
        <p:xfrm>
          <a:off x="2525290" y="1888751"/>
          <a:ext cx="5336077" cy="43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6" name="Equation" r:id="rId4" imgW="6337300" imgH="520700" progId="Equation.3">
                  <p:embed/>
                </p:oleObj>
              </mc:Choice>
              <mc:Fallback>
                <p:oleObj name="Equation" r:id="rId4" imgW="63373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290" y="1888751"/>
                        <a:ext cx="5336077" cy="438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878198"/>
              </p:ext>
            </p:extLst>
          </p:nvPr>
        </p:nvGraphicFramePr>
        <p:xfrm>
          <a:off x="3646655" y="5277707"/>
          <a:ext cx="166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7" name="Equation" r:id="rId6" imgW="1663700" imgH="431800" progId="Equation.3">
                  <p:embed/>
                </p:oleObj>
              </mc:Choice>
              <mc:Fallback>
                <p:oleObj name="Equation" r:id="rId6" imgW="1663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6655" y="5277707"/>
                        <a:ext cx="1663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6335167" y="3262633"/>
            <a:ext cx="2214569" cy="944706"/>
            <a:chOff x="6406605" y="2818133"/>
            <a:chExt cx="2214569" cy="944706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50381"/>
                </p:ext>
              </p:extLst>
            </p:nvPr>
          </p:nvGraphicFramePr>
          <p:xfrm>
            <a:off x="6560227" y="3212740"/>
            <a:ext cx="1987329" cy="550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58" name="Equation" r:id="rId8" imgW="1562100" imgH="431800" progId="Equation.3">
                    <p:embed/>
                  </p:oleObj>
                </mc:Choice>
                <mc:Fallback>
                  <p:oleObj name="Equation" r:id="rId8" imgW="15621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60227" y="3212740"/>
                          <a:ext cx="1987329" cy="550099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>
              <a:off x="6406605" y="2818133"/>
              <a:ext cx="2214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momentum conserved</a:t>
              </a:r>
              <a:endParaRPr lang="en-US" sz="16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699000" y="2635250"/>
            <a:ext cx="7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initial</a:t>
            </a:r>
            <a:endParaRPr lang="en-US" sz="18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33699" y="3582868"/>
            <a:ext cx="5317153" cy="828239"/>
            <a:chOff x="333699" y="3582868"/>
            <a:chExt cx="5317153" cy="828239"/>
          </a:xfrm>
        </p:grpSpPr>
        <p:grpSp>
          <p:nvGrpSpPr>
            <p:cNvPr id="39" name="Group 38"/>
            <p:cNvGrpSpPr/>
            <p:nvPr/>
          </p:nvGrpSpPr>
          <p:grpSpPr>
            <a:xfrm>
              <a:off x="333699" y="3582868"/>
              <a:ext cx="5317153" cy="601789"/>
              <a:chOff x="333699" y="3582868"/>
              <a:chExt cx="5317153" cy="60178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499020" y="3582868"/>
                <a:ext cx="2151832" cy="601789"/>
                <a:chOff x="3522834" y="3416170"/>
                <a:chExt cx="2151832" cy="601789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469964" y="3416170"/>
                  <a:ext cx="12047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+0.17 m/s</a:t>
                  </a:r>
                  <a:endParaRPr lang="en-US" sz="1800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522834" y="3602995"/>
                  <a:ext cx="987378" cy="41496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630246" y="3625641"/>
                  <a:ext cx="941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0.36 kg</a:t>
                  </a:r>
                  <a:endParaRPr lang="en-US" sz="1800" dirty="0"/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 bwMode="auto">
                <a:xfrm flipV="1">
                  <a:off x="4502370" y="3802786"/>
                  <a:ext cx="672581" cy="1149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1" name="Rectangle 30"/>
              <p:cNvSpPr/>
              <p:nvPr/>
            </p:nvSpPr>
            <p:spPr bwMode="auto">
              <a:xfrm>
                <a:off x="1747330" y="3734390"/>
                <a:ext cx="857547" cy="4125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 flipH="1" flipV="1">
                <a:off x="1309688" y="3944938"/>
                <a:ext cx="428326" cy="427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4" name="TextBox 33"/>
              <p:cNvSpPr txBox="1"/>
              <p:nvPr/>
            </p:nvSpPr>
            <p:spPr>
              <a:xfrm>
                <a:off x="1737639" y="3744390"/>
                <a:ext cx="941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0.12 kg</a:t>
                </a:r>
                <a:endParaRPr lang="en-US" sz="1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3699" y="3624503"/>
                <a:ext cx="1146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-</a:t>
                </a:r>
                <a:r>
                  <a:rPr lang="en-US" sz="1800" dirty="0" smtClean="0"/>
                  <a:t>0.17 m/s</a:t>
                </a:r>
                <a:endParaRPr lang="en-US" sz="1800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621213" y="4041775"/>
              <a:ext cx="73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final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75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231 C 0.0387 -0.00348 0.07671 -0.00903 0.11073 0.00115 C 0.14474 0.01134 0.18622 0.05394 0.20514 0.06367 C 0.22405 0.07339 0.22162 0.06066 0.22475 0.06019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 all inelastic collisions, the relative speed changes and therefore the total kinetic energy of the system changes</a:t>
            </a:r>
            <a:r>
              <a:rPr lang="en-US" sz="2600" dirty="0" smtClean="0"/>
              <a:t>. </a:t>
            </a:r>
            <a:endParaRPr lang="en-US" sz="2600" dirty="0"/>
          </a:p>
          <a:p>
            <a:r>
              <a:rPr lang="en-US" sz="2600" dirty="0"/>
              <a:t>What happens to this energy? </a:t>
            </a:r>
          </a:p>
          <a:p>
            <a:pPr lvl="1"/>
            <a:r>
              <a:rPr lang="en-US" sz="2600" dirty="0"/>
              <a:t>Does it just appear from nowhere or simply vanish? </a:t>
            </a:r>
          </a:p>
          <a:p>
            <a:pPr lvl="1"/>
            <a:r>
              <a:rPr lang="en-US" sz="2600" dirty="0"/>
              <a:t>Let us answer this question by looking at inelastic collisions. </a:t>
            </a:r>
          </a:p>
          <a:p>
            <a:r>
              <a:rPr lang="en-US" sz="2600" dirty="0"/>
              <a:t>The </a:t>
            </a:r>
            <a:r>
              <a:rPr lang="en-US" sz="2600" b="1" dirty="0"/>
              <a:t>state</a:t>
            </a:r>
            <a:r>
              <a:rPr lang="en-US" sz="2600" dirty="0"/>
              <a:t> of a system is the condition of an object completely specified by a set of parameters such as shape and temperature.</a:t>
            </a:r>
          </a:p>
          <a:p>
            <a:r>
              <a:rPr lang="en-US" sz="2600" dirty="0"/>
              <a:t>The transformation of a system from an initial state to a final state is called a </a:t>
            </a:r>
            <a:r>
              <a:rPr lang="en-US" sz="2600" b="1" dirty="0"/>
              <a:t>process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5.3: Internal </a:t>
            </a:r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4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5_04_Figure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/>
          <a:stretch/>
        </p:blipFill>
        <p:spPr>
          <a:xfrm>
            <a:off x="1645065" y="2658048"/>
            <a:ext cx="5853870" cy="393192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Inelastic collisions are </a:t>
            </a:r>
            <a:r>
              <a:rPr lang="en-US" b="1" dirty="0"/>
              <a:t>irreversible processes</a:t>
            </a:r>
            <a:r>
              <a:rPr lang="en-US" dirty="0"/>
              <a:t>: The changes that occur in the state of the colliding objects cannot </a:t>
            </a:r>
            <a:r>
              <a:rPr lang="en-US" dirty="0" smtClean="0"/>
              <a:t>spontaneously </a:t>
            </a:r>
            <a:r>
              <a:rPr lang="en-US" dirty="0"/>
              <a:t>undo themselves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5.3: Internal </a:t>
            </a:r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Elastic collisions are </a:t>
            </a:r>
            <a:r>
              <a:rPr lang="en-US" b="1" dirty="0"/>
              <a:t>reversible processes</a:t>
            </a:r>
            <a:r>
              <a:rPr lang="en-US" dirty="0"/>
              <a:t>: There are no permanent changes in the state of the colliding.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5.3: Internal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5" name="Picture 4" descr="05_04_Figure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4"/>
          <a:stretch/>
        </p:blipFill>
        <p:spPr>
          <a:xfrm>
            <a:off x="1345729" y="2201071"/>
            <a:ext cx="6452543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5.5: Elastic </a:t>
            </a:r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4" y="1170432"/>
            <a:ext cx="4482783" cy="54223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Consider two objects colliding as shown in figure below.</a:t>
            </a:r>
          </a:p>
          <a:p>
            <a:r>
              <a:rPr lang="en-US" sz="2400" dirty="0" smtClean="0"/>
              <a:t>Relative velocity of cart 2 relative to cart 1 is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For elastic collisions, </a:t>
            </a:r>
            <a:r>
              <a:rPr lang="en-US" sz="2400" b="1" dirty="0" smtClean="0"/>
              <a:t>relative speeds </a:t>
            </a:r>
            <a:r>
              <a:rPr lang="en-US" sz="2400" dirty="0" smtClean="0"/>
              <a:t>before and after the  collision are the same:</a:t>
            </a:r>
          </a:p>
        </p:txBody>
      </p:sp>
      <p:pic>
        <p:nvPicPr>
          <p:cNvPr id="10" name="Picture 9" descr="05_15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/>
        </p:blipFill>
        <p:spPr>
          <a:xfrm>
            <a:off x="4844470" y="1340978"/>
            <a:ext cx="4173030" cy="3809765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760537"/>
              </p:ext>
            </p:extLst>
          </p:nvPr>
        </p:nvGraphicFramePr>
        <p:xfrm>
          <a:off x="1712551" y="2823779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6" name="Equation" r:id="rId5" imgW="1473200" imgH="419100" progId="Equation.DSMT4">
                  <p:embed/>
                </p:oleObj>
              </mc:Choice>
              <mc:Fallback>
                <p:oleObj name="Equation" r:id="rId5" imgW="1473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551" y="2823779"/>
                        <a:ext cx="147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41043"/>
              </p:ext>
            </p:extLst>
          </p:nvPr>
        </p:nvGraphicFramePr>
        <p:xfrm>
          <a:off x="814152" y="5108510"/>
          <a:ext cx="332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7" name="Equation" r:id="rId7" imgW="3327400" imgH="419100" progId="Equation.DSMT4">
                  <p:embed/>
                </p:oleObj>
              </mc:Choice>
              <mc:Fallback>
                <p:oleObj name="Equation" r:id="rId7" imgW="332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152" y="5108510"/>
                        <a:ext cx="3327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9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two objects moving along the </a:t>
            </a:r>
            <a:r>
              <a:rPr lang="en-US" i="1" dirty="0" smtClean="0"/>
              <a:t>x</a:t>
            </a:r>
            <a:r>
              <a:rPr lang="en-US" dirty="0" smtClean="0"/>
              <a:t> axis, we can write the previous equation as</a:t>
            </a:r>
          </a:p>
          <a:p>
            <a:endParaRPr lang="en-US" dirty="0" smtClean="0"/>
          </a:p>
          <a:p>
            <a:r>
              <a:rPr lang="en-US" dirty="0" smtClean="0"/>
              <a:t>Considering the two colliding carts to be an isolated system, the law of conservation of momentum gives 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Algebraic manipulation of the above equations will yield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5.5: Elastic </a:t>
            </a:r>
            <a:r>
              <a:rPr lang="en-US" dirty="0" smtClean="0"/>
              <a:t>collisions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224495"/>
              </p:ext>
            </p:extLst>
          </p:nvPr>
        </p:nvGraphicFramePr>
        <p:xfrm>
          <a:off x="1403350" y="2118126"/>
          <a:ext cx="6337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8" name="Equation" r:id="rId4" imgW="6337300" imgH="520700" progId="Equation.DSMT4">
                  <p:embed/>
                </p:oleObj>
              </mc:Choice>
              <mc:Fallback>
                <p:oleObj name="Equation" r:id="rId4" imgW="6337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18126"/>
                        <a:ext cx="6337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135522"/>
              </p:ext>
            </p:extLst>
          </p:nvPr>
        </p:nvGraphicFramePr>
        <p:xfrm>
          <a:off x="958850" y="4046538"/>
          <a:ext cx="7226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9" name="Equation" r:id="rId6" imgW="7226300" imgH="520700" progId="Equation.DSMT4">
                  <p:embed/>
                </p:oleObj>
              </mc:Choice>
              <mc:Fallback>
                <p:oleObj name="Equation" r:id="rId6" imgW="7226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046538"/>
                        <a:ext cx="7226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451052"/>
              </p:ext>
            </p:extLst>
          </p:nvPr>
        </p:nvGraphicFramePr>
        <p:xfrm>
          <a:off x="2171700" y="5445125"/>
          <a:ext cx="4800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0" name="Equation" r:id="rId8" imgW="4800600" imgH="520700" progId="Equation.3">
                  <p:embed/>
                </p:oleObj>
              </mc:Choice>
              <mc:Fallback>
                <p:oleObj name="Equation" r:id="rId8" imgW="4800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445125"/>
                        <a:ext cx="4800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49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definition of kinetic energy is</a:t>
            </a:r>
          </a:p>
          <a:p>
            <a:endParaRPr lang="en-US" dirty="0" smtClean="0"/>
          </a:p>
          <a:p>
            <a:r>
              <a:rPr lang="en-US" dirty="0" smtClean="0"/>
              <a:t>Now, we can rewrite Eq. 5.11 as</a:t>
            </a:r>
          </a:p>
          <a:p>
            <a:endParaRPr lang="en-US" dirty="0" smtClean="0"/>
          </a:p>
          <a:p>
            <a:r>
              <a:rPr lang="en-US" dirty="0" smtClean="0"/>
              <a:t>Therefore, for a system of objects undergoing an elastic collision,</a:t>
            </a:r>
          </a:p>
          <a:p>
            <a:endParaRPr lang="en-US" dirty="0" smtClean="0"/>
          </a:p>
          <a:p>
            <a:r>
              <a:rPr lang="en-US" dirty="0" smtClean="0"/>
              <a:t>The SI unit for kinetic energy is kg · m/s</a:t>
            </a:r>
            <a:r>
              <a:rPr lang="en-US" baseline="30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give this combination of units the name </a:t>
            </a:r>
            <a:r>
              <a:rPr lang="en-US" b="1" i="1" dirty="0" smtClean="0"/>
              <a:t>joule</a:t>
            </a:r>
            <a:r>
              <a:rPr lang="en-US" dirty="0" smtClean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5.5: Elastic </a:t>
            </a:r>
            <a:r>
              <a:rPr lang="en-US" dirty="0" smtClean="0"/>
              <a:t>collisions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67703"/>
              </p:ext>
            </p:extLst>
          </p:nvPr>
        </p:nvGraphicFramePr>
        <p:xfrm>
          <a:off x="3403600" y="5707063"/>
          <a:ext cx="2336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89" name="Equation" r:id="rId4" imgW="2336800" imgH="469900" progId="Equation.DSMT4">
                  <p:embed/>
                </p:oleObj>
              </mc:Choice>
              <mc:Fallback>
                <p:oleObj name="Equation" r:id="rId4" imgW="2336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3600" y="5707063"/>
                        <a:ext cx="2336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358"/>
              </p:ext>
            </p:extLst>
          </p:nvPr>
        </p:nvGraphicFramePr>
        <p:xfrm>
          <a:off x="3841750" y="1706563"/>
          <a:ext cx="146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90" name="Equation" r:id="rId6" imgW="1460500" imgH="508000" progId="Equation.3">
                  <p:embed/>
                </p:oleObj>
              </mc:Choice>
              <mc:Fallback>
                <p:oleObj name="Equation" r:id="rId6" imgW="1460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1706563"/>
                        <a:ext cx="1460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1612"/>
              </p:ext>
            </p:extLst>
          </p:nvPr>
        </p:nvGraphicFramePr>
        <p:xfrm>
          <a:off x="1797050" y="2762250"/>
          <a:ext cx="5549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91" name="Equation" r:id="rId8" imgW="5549900" imgH="495300" progId="Equation.3">
                  <p:embed/>
                </p:oleObj>
              </mc:Choice>
              <mc:Fallback>
                <p:oleObj name="Equation" r:id="rId8" imgW="5549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2762250"/>
                        <a:ext cx="5549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173836"/>
              </p:ext>
            </p:extLst>
          </p:nvPr>
        </p:nvGraphicFramePr>
        <p:xfrm>
          <a:off x="2705100" y="4208463"/>
          <a:ext cx="3733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92" name="Equation" r:id="rId10" imgW="3733800" imgH="495300" progId="Equation.DSMT4">
                  <p:embed/>
                </p:oleObj>
              </mc:Choice>
              <mc:Fallback>
                <p:oleObj name="Equation" r:id="rId10" imgW="37338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208463"/>
                        <a:ext cx="3733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20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2890391"/>
            <a:ext cx="3392503" cy="1077218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5 Energy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6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2890391"/>
            <a:ext cx="3392503" cy="1077218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5 Energy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5.5: Elastic </a:t>
            </a:r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4" y="1170432"/>
            <a:ext cx="4482783" cy="54223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Consider two objects colliding as shown in figure below.</a:t>
            </a:r>
          </a:p>
          <a:p>
            <a:r>
              <a:rPr lang="en-US" sz="2400" dirty="0" smtClean="0"/>
              <a:t>Relative velocity of cart 2 relative to cart 1 is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For elastic collisions, </a:t>
            </a:r>
            <a:r>
              <a:rPr lang="en-US" sz="2400" b="1" dirty="0" smtClean="0"/>
              <a:t>relative speeds </a:t>
            </a:r>
            <a:r>
              <a:rPr lang="en-US" sz="2400" dirty="0" smtClean="0"/>
              <a:t>before and after the  collision are the same:</a:t>
            </a:r>
          </a:p>
        </p:txBody>
      </p:sp>
      <p:pic>
        <p:nvPicPr>
          <p:cNvPr id="10" name="Picture 9" descr="05_15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/>
        </p:blipFill>
        <p:spPr>
          <a:xfrm>
            <a:off x="4844470" y="1340978"/>
            <a:ext cx="4173030" cy="3809765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239313"/>
              </p:ext>
            </p:extLst>
          </p:nvPr>
        </p:nvGraphicFramePr>
        <p:xfrm>
          <a:off x="1712551" y="2823779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6" name="Equation" r:id="rId5" imgW="1473200" imgH="419100" progId="Equation.DSMT4">
                  <p:embed/>
                </p:oleObj>
              </mc:Choice>
              <mc:Fallback>
                <p:oleObj name="Equation" r:id="rId5" imgW="1473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551" y="2823779"/>
                        <a:ext cx="147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711999"/>
              </p:ext>
            </p:extLst>
          </p:nvPr>
        </p:nvGraphicFramePr>
        <p:xfrm>
          <a:off x="814152" y="5108510"/>
          <a:ext cx="332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7" name="Equation" r:id="rId7" imgW="3327400" imgH="419100" progId="Equation.DSMT4">
                  <p:embed/>
                </p:oleObj>
              </mc:Choice>
              <mc:Fallback>
                <p:oleObj name="Equation" r:id="rId7" imgW="332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152" y="5108510"/>
                        <a:ext cx="3327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482238"/>
              </p:ext>
            </p:extLst>
          </p:nvPr>
        </p:nvGraphicFramePr>
        <p:xfrm>
          <a:off x="1158194" y="5732027"/>
          <a:ext cx="146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8" name="Equation" r:id="rId9" imgW="1460500" imgH="508000" progId="Equation.3">
                  <p:embed/>
                </p:oleObj>
              </mc:Choice>
              <mc:Fallback>
                <p:oleObj name="Equation" r:id="rId9" imgW="1460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194" y="5732027"/>
                        <a:ext cx="1460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00369"/>
              </p:ext>
            </p:extLst>
          </p:nvPr>
        </p:nvGraphicFramePr>
        <p:xfrm>
          <a:off x="3167529" y="5725738"/>
          <a:ext cx="5549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9" name="Equation" r:id="rId11" imgW="5549900" imgH="495300" progId="Equation.3">
                  <p:embed/>
                </p:oleObj>
              </mc:Choice>
              <mc:Fallback>
                <p:oleObj name="Equation" r:id="rId11" imgW="5549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529" y="5725738"/>
                        <a:ext cx="5549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40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5.5: Elastic </a:t>
            </a:r>
            <a:r>
              <a:rPr lang="en-US" dirty="0" smtClean="0"/>
              <a:t>collisions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680835"/>
              </p:ext>
            </p:extLst>
          </p:nvPr>
        </p:nvGraphicFramePr>
        <p:xfrm>
          <a:off x="10968038" y="5699125"/>
          <a:ext cx="2336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3" name="Equation" r:id="rId4" imgW="2336800" imgH="469900" progId="Equation.DSMT4">
                  <p:embed/>
                </p:oleObj>
              </mc:Choice>
              <mc:Fallback>
                <p:oleObj name="Equation" r:id="rId4" imgW="2336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68038" y="5699125"/>
                        <a:ext cx="2336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56011"/>
              </p:ext>
            </p:extLst>
          </p:nvPr>
        </p:nvGraphicFramePr>
        <p:xfrm>
          <a:off x="11421770" y="1729789"/>
          <a:ext cx="146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4" name="Equation" r:id="rId6" imgW="1460500" imgH="508000" progId="Equation.3">
                  <p:embed/>
                </p:oleObj>
              </mc:Choice>
              <mc:Fallback>
                <p:oleObj name="Equation" r:id="rId6" imgW="1460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1770" y="1729789"/>
                        <a:ext cx="1460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08663"/>
              </p:ext>
            </p:extLst>
          </p:nvPr>
        </p:nvGraphicFramePr>
        <p:xfrm>
          <a:off x="9361488" y="2754312"/>
          <a:ext cx="5549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5" name="Equation" r:id="rId8" imgW="5549900" imgH="495300" progId="Equation.DSMT4">
                  <p:embed/>
                </p:oleObj>
              </mc:Choice>
              <mc:Fallback>
                <p:oleObj name="Equation" r:id="rId8" imgW="5549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1488" y="2754312"/>
                        <a:ext cx="5549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4399"/>
              </p:ext>
            </p:extLst>
          </p:nvPr>
        </p:nvGraphicFramePr>
        <p:xfrm>
          <a:off x="10269538" y="4200525"/>
          <a:ext cx="3733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6" name="Equation" r:id="rId10" imgW="3733800" imgH="495300" progId="Equation.DSMT4">
                  <p:embed/>
                </p:oleObj>
              </mc:Choice>
              <mc:Fallback>
                <p:oleObj name="Equation" r:id="rId10" imgW="37338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9538" y="4200525"/>
                        <a:ext cx="3733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131076"/>
              </p:ext>
            </p:extLst>
          </p:nvPr>
        </p:nvGraphicFramePr>
        <p:xfrm>
          <a:off x="476538" y="1198562"/>
          <a:ext cx="8407654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7" name="Document" r:id="rId12" imgW="5702300" imgH="2794000" progId="Word.Document.12">
                  <p:embed/>
                </p:oleObj>
              </mc:Choice>
              <mc:Fallback>
                <p:oleObj name="Document" r:id="rId12" imgW="5702300" imgH="279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6538" y="1198562"/>
                        <a:ext cx="8407654" cy="411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05_04_FigureB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15055" r="-4551" b="3869"/>
          <a:stretch/>
        </p:blipFill>
        <p:spPr>
          <a:xfrm>
            <a:off x="150813" y="4518821"/>
            <a:ext cx="2652759" cy="22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0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5.5: Elastic </a:t>
            </a:r>
            <a:r>
              <a:rPr lang="en-US" dirty="0" smtClean="0"/>
              <a:t>collisions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674160"/>
              </p:ext>
            </p:extLst>
          </p:nvPr>
        </p:nvGraphicFramePr>
        <p:xfrm>
          <a:off x="404812" y="284242"/>
          <a:ext cx="7937500" cy="394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5" name="Document" r:id="rId4" imgW="5702300" imgH="2832100" progId="Word.Document.12">
                  <p:embed/>
                </p:oleObj>
              </mc:Choice>
              <mc:Fallback>
                <p:oleObj name="Document" r:id="rId4" imgW="5702300" imgH="283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2" y="284242"/>
                        <a:ext cx="7937500" cy="3943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11625" y="1320711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Any system to or from which no energy is transferred is called a </a:t>
            </a:r>
            <a:r>
              <a:rPr lang="en-US" b="1" dirty="0">
                <a:solidFill>
                  <a:srgbClr val="FF0000"/>
                </a:solidFill>
              </a:rPr>
              <a:t>closed</a:t>
            </a:r>
            <a:r>
              <a:rPr lang="en-US" b="1" dirty="0"/>
              <a:t> system</a:t>
            </a:r>
            <a:r>
              <a:rPr lang="en-US" dirty="0"/>
              <a:t>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27499" y="2620358"/>
            <a:ext cx="4572000" cy="1569660"/>
            <a:chOff x="4127499" y="2620358"/>
            <a:chExt cx="4572000" cy="1569660"/>
          </a:xfrm>
        </p:grpSpPr>
        <p:sp>
          <p:nvSpPr>
            <p:cNvPr id="5" name="Rectangle 4"/>
            <p:cNvSpPr/>
            <p:nvPr/>
          </p:nvSpPr>
          <p:spPr>
            <a:xfrm>
              <a:off x="4127499" y="2620358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/>
                <a:t>A system for which there are no external interactions is said to be </a:t>
              </a:r>
              <a:r>
                <a:rPr lang="en-US" b="1" dirty="0">
                  <a:solidFill>
                    <a:srgbClr val="FF0000"/>
                  </a:solidFill>
                </a:rPr>
                <a:t>isolated</a:t>
              </a:r>
              <a:r>
                <a:rPr lang="en-US" dirty="0"/>
                <a:t>: </a:t>
              </a:r>
            </a:p>
            <a:p>
              <a:pPr lvl="1"/>
              <a:r>
                <a:rPr lang="en-US" dirty="0"/>
                <a:t>For such systems, 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1140113"/>
                </p:ext>
              </p:extLst>
            </p:nvPr>
          </p:nvGraphicFramePr>
          <p:xfrm>
            <a:off x="7219965" y="3705845"/>
            <a:ext cx="1079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516" name="Equation" r:id="rId6" imgW="1079500" imgH="457200" progId="Equation.3">
                    <p:embed/>
                  </p:oleObj>
                </mc:Choice>
                <mc:Fallback>
                  <p:oleObj name="Equation" r:id="rId6" imgW="10795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219965" y="3705845"/>
                          <a:ext cx="1079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1954743" y="4322233"/>
            <a:ext cx="586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approximate as </a:t>
            </a:r>
            <a:r>
              <a:rPr lang="en-US" b="1" dirty="0" smtClean="0">
                <a:solidFill>
                  <a:srgbClr val="FF0000"/>
                </a:solidFill>
              </a:rPr>
              <a:t>isolated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closed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267" y="4962676"/>
            <a:ext cx="43095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If contact time is short, no momentum is transferred from hand to paddle to ball.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2444" y="5112744"/>
            <a:ext cx="4309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Ignore sound waves, therefore energy </a:t>
            </a:r>
            <a:r>
              <a:rPr lang="en-US" dirty="0">
                <a:solidFill>
                  <a:srgbClr val="0000FF"/>
                </a:solidFill>
              </a:rPr>
              <a:t>doesn’t leave system </a:t>
            </a:r>
          </a:p>
        </p:txBody>
      </p:sp>
    </p:spTree>
    <p:extLst>
      <p:ext uri="{BB962C8B-B14F-4D97-AF65-F5344CB8AC3E}">
        <p14:creationId xmlns:p14="http://schemas.microsoft.com/office/powerpoint/2010/main" val="265730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5.5: Elastic </a:t>
            </a:r>
            <a:r>
              <a:rPr lang="en-US" dirty="0" smtClean="0"/>
              <a:t>collisions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85714"/>
              </p:ext>
            </p:extLst>
          </p:nvPr>
        </p:nvGraphicFramePr>
        <p:xfrm>
          <a:off x="404812" y="284242"/>
          <a:ext cx="7937500" cy="394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2" name="Document" r:id="rId4" imgW="5702300" imgH="2832100" progId="Word.Document.12">
                  <p:embed/>
                </p:oleObj>
              </mc:Choice>
              <mc:Fallback>
                <p:oleObj name="Document" r:id="rId4" imgW="5702300" imgH="283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2" y="284242"/>
                        <a:ext cx="7937500" cy="3943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1625" y="1809750"/>
            <a:ext cx="463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ball velocity zero initially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08462" y="2589212"/>
            <a:ext cx="4171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mass of paddle</a:t>
            </a:r>
            <a:br>
              <a:rPr lang="en-US" dirty="0" smtClean="0"/>
            </a:br>
            <a:r>
              <a:rPr lang="en-US" dirty="0" smtClean="0"/>
              <a:t>much greater than ball,</a:t>
            </a:r>
          </a:p>
          <a:p>
            <a:pPr algn="ctr"/>
            <a:r>
              <a:rPr lang="en-US" i="1" dirty="0" smtClean="0"/>
              <a:t>            therefore </a:t>
            </a:r>
            <a:br>
              <a:rPr lang="en-US" i="1" dirty="0" smtClean="0"/>
            </a:br>
            <a:r>
              <a:rPr lang="en-US" dirty="0" smtClean="0"/>
              <a:t>the paddle will not slow down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28449"/>
              </p:ext>
            </p:extLst>
          </p:nvPr>
        </p:nvGraphicFramePr>
        <p:xfrm>
          <a:off x="276225" y="4270375"/>
          <a:ext cx="10191750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3" name="Document" r:id="rId6" imgW="5689600" imgH="1143000" progId="Word.Document.12">
                  <p:embed/>
                </p:oleObj>
              </mc:Choice>
              <mc:Fallback>
                <p:oleObj name="Document" r:id="rId6" imgW="5689600" imgH="114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225" y="4270375"/>
                        <a:ext cx="10191750" cy="204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37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5.5: Elastic </a:t>
            </a:r>
            <a:r>
              <a:rPr lang="en-US" dirty="0" smtClean="0"/>
              <a:t>collisions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11971"/>
              </p:ext>
            </p:extLst>
          </p:nvPr>
        </p:nvGraphicFramePr>
        <p:xfrm>
          <a:off x="404812" y="284242"/>
          <a:ext cx="7937500" cy="394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5" name="Document" r:id="rId4" imgW="5702300" imgH="2832100" progId="Word.Document.12">
                  <p:embed/>
                </p:oleObj>
              </mc:Choice>
              <mc:Fallback>
                <p:oleObj name="Document" r:id="rId4" imgW="5702300" imgH="283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2" y="284242"/>
                        <a:ext cx="7937500" cy="3943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19661"/>
              </p:ext>
            </p:extLst>
          </p:nvPr>
        </p:nvGraphicFramePr>
        <p:xfrm>
          <a:off x="425449" y="3989388"/>
          <a:ext cx="10160951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6" name="Document" r:id="rId6" imgW="5689600" imgH="1054100" progId="Word.Document.12">
                  <p:embed/>
                </p:oleObj>
              </mc:Choice>
              <mc:Fallback>
                <p:oleObj name="Document" r:id="rId6" imgW="5689600" imgH="105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449" y="3989388"/>
                        <a:ext cx="10160951" cy="188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134910"/>
              </p:ext>
            </p:extLst>
          </p:nvPr>
        </p:nvGraphicFramePr>
        <p:xfrm>
          <a:off x="4260630" y="2152677"/>
          <a:ext cx="4179840" cy="56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7" name="Equation" r:id="rId8" imgW="1701800" imgH="228600" progId="Equation.3">
                  <p:embed/>
                </p:oleObj>
              </mc:Choice>
              <mc:Fallback>
                <p:oleObj name="Equation" r:id="rId8" imgW="170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0630" y="2152677"/>
                        <a:ext cx="4179840" cy="561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46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5.5: Elastic </a:t>
            </a:r>
            <a:r>
              <a:rPr lang="en-US" dirty="0" smtClean="0"/>
              <a:t>collisions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23" y="1275430"/>
            <a:ext cx="3289679" cy="1879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8122" y="3403609"/>
            <a:ext cx="7060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watch?v</a:t>
            </a:r>
            <a:r>
              <a:rPr lang="en-US" dirty="0">
                <a:hlinkClick r:id="rId4"/>
              </a:rPr>
              <a:t>=sYp5p2oL51g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1794" y="4596768"/>
            <a:ext cx="8023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err="1">
                <a:hlinkClick r:id="rId5"/>
              </a:rPr>
              <a:t>demonstrations.wolfram.com</a:t>
            </a:r>
            <a:r>
              <a:rPr lang="en-US" sz="1800" dirty="0">
                <a:hlinkClick r:id="rId5"/>
              </a:rPr>
              <a:t>/</a:t>
            </a:r>
            <a:r>
              <a:rPr lang="en-US" sz="1800" dirty="0" err="1">
                <a:hlinkClick r:id="rId5"/>
              </a:rPr>
              <a:t>GravitationalSlingshotEffect</a:t>
            </a:r>
            <a:r>
              <a:rPr lang="en-US" sz="1800" dirty="0">
                <a:hlinkClick r:id="rId5"/>
              </a:rPr>
              <a:t>/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54000" y="5141573"/>
            <a:ext cx="863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err="1">
                <a:hlinkClick r:id="rId6"/>
              </a:rPr>
              <a:t>www.universetoday.com</a:t>
            </a:r>
            <a:r>
              <a:rPr lang="en-US" sz="1800" dirty="0">
                <a:hlinkClick r:id="rId6"/>
              </a:rPr>
              <a:t>/113488/how-do-gravitational-slingshots-work/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761998" y="4002765"/>
            <a:ext cx="6884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7"/>
              </a:rPr>
              <a:t>https://</a:t>
            </a:r>
            <a:r>
              <a:rPr lang="en-US" sz="2000" dirty="0" err="1">
                <a:hlinkClick r:id="rId7"/>
              </a:rPr>
              <a:t>www.youtube.com</a:t>
            </a:r>
            <a:r>
              <a:rPr lang="en-US" sz="2000" dirty="0">
                <a:hlinkClick r:id="rId7"/>
              </a:rPr>
              <a:t>/</a:t>
            </a:r>
            <a:r>
              <a:rPr lang="en-US" sz="2000" dirty="0" err="1">
                <a:hlinkClick r:id="rId7"/>
              </a:rPr>
              <a:t>watch?v</a:t>
            </a:r>
            <a:r>
              <a:rPr lang="en-US" sz="2000" dirty="0">
                <a:hlinkClick r:id="rId7"/>
              </a:rPr>
              <a:t>=kZS4UsOHmLE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745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Notice in the table below how the change in total kinetic energy goes hand in hand with a change in the state. </a:t>
            </a:r>
          </a:p>
          <a:p>
            <a:r>
              <a:rPr lang="en-US" sz="2400" dirty="0"/>
              <a:t>To explore this connection further let us introduce a new quantity called </a:t>
            </a:r>
            <a:r>
              <a:rPr lang="en-US" sz="2400" b="1" dirty="0"/>
              <a:t>internal energy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In an inelastic collision one form of energy is converted to another form of energy (kinetic to internal).</a:t>
            </a:r>
          </a:p>
          <a:p>
            <a:pPr lvl="1"/>
            <a:r>
              <a:rPr lang="en-US" sz="2400" dirty="0"/>
              <a:t>The sum of kinetic and internal energy remains constant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5.3: Internal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5" name="Picture 4" descr="05_02_Tab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"/>
          <a:stretch/>
        </p:blipFill>
        <p:spPr>
          <a:xfrm>
            <a:off x="1600200" y="4136772"/>
            <a:ext cx="5943600" cy="23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Now we can make the following statements about collisions: </a:t>
            </a:r>
          </a:p>
          <a:p>
            <a:pPr lvl="1"/>
            <a:r>
              <a:rPr lang="en-US" sz="2400" dirty="0"/>
              <a:t>Inelastic collision: The states of the colliding objects change, and the sum of their internal energies increases by an amount equal to the decrease in the sum of their kinetic energies. </a:t>
            </a:r>
          </a:p>
          <a:p>
            <a:pPr lvl="1"/>
            <a:r>
              <a:rPr lang="en-US" sz="2400" dirty="0"/>
              <a:t>Any collision: The energy of a system of two colliding objects does not change during the collision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5.3: Internal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5" name="Picture 4" descr="05_05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>
          <a:xfrm>
            <a:off x="914400" y="4128093"/>
            <a:ext cx="7315200" cy="23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5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5.3: Internal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4" y="1170432"/>
            <a:ext cx="4956781" cy="5422392"/>
          </a:xfrm>
        </p:spPr>
        <p:txBody>
          <a:bodyPr/>
          <a:lstStyle/>
          <a:p>
            <a:r>
              <a:rPr lang="en-US" sz="2400" dirty="0"/>
              <a:t>We can now extend the idea of internal energy to other interactions, and from these observations we can make the following </a:t>
            </a:r>
            <a:r>
              <a:rPr lang="en-US" sz="2400" dirty="0" smtClean="0"/>
              <a:t>assertion:</a:t>
            </a:r>
          </a:p>
          <a:p>
            <a:pPr marL="457200" indent="0">
              <a:buNone/>
              <a:tabLst>
                <a:tab pos="457200" algn="l"/>
              </a:tabLst>
            </a:pPr>
            <a:r>
              <a:rPr lang="en-US" sz="2400" b="1" dirty="0" smtClean="0"/>
              <a:t>Energy can be transferred from   one object to another or  converted from one form to another, but energy cannot be destroyed or created. </a:t>
            </a:r>
            <a:r>
              <a:rPr lang="en-US" b="1" dirty="0" smtClean="0"/>
              <a:t> 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observation has ever been found to violate this statement known as the law of </a:t>
            </a:r>
            <a:r>
              <a:rPr lang="en-US" sz="2400" b="1" dirty="0"/>
              <a:t>conservation of energy</a:t>
            </a:r>
            <a:r>
              <a:rPr lang="en-US" sz="2400" dirty="0"/>
              <a:t>. </a:t>
            </a:r>
          </a:p>
        </p:txBody>
      </p:sp>
      <p:pic>
        <p:nvPicPr>
          <p:cNvPr id="6" name="Picture 5" descr="05_08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"/>
          <a:stretch/>
        </p:blipFill>
        <p:spPr>
          <a:xfrm>
            <a:off x="5280301" y="1208286"/>
            <a:ext cx="3779032" cy="541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2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311407"/>
            <a:ext cx="4714875" cy="2017330"/>
          </a:xfrm>
        </p:spPr>
        <p:txBody>
          <a:bodyPr/>
          <a:lstStyle/>
          <a:p>
            <a:pPr>
              <a:tabLst>
                <a:tab pos="796925" algn="l"/>
              </a:tabLst>
            </a:pPr>
            <a:r>
              <a:rPr lang="en-US" dirty="0" smtClean="0"/>
              <a:t>	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Is the momentum of the cart-spring system in Figure 5.8 constant? (</a:t>
            </a:r>
            <a:r>
              <a:rPr lang="en-US" i="1" dirty="0"/>
              <a:t>b</a:t>
            </a:r>
            <a:r>
              <a:rPr lang="en-US" dirty="0"/>
              <a:t>) Is the system </a:t>
            </a:r>
            <a:r>
              <a:rPr lang="en-US" dirty="0">
                <a:solidFill>
                  <a:srgbClr val="FF0000"/>
                </a:solidFill>
              </a:rPr>
              <a:t>isolated</a:t>
            </a:r>
            <a:r>
              <a:rPr lang="en-US" dirty="0" smtClean="0"/>
              <a:t>?</a:t>
            </a:r>
            <a:r>
              <a:rPr lang="en-US" dirty="0"/>
              <a:t> </a:t>
            </a:r>
            <a:r>
              <a:rPr lang="en-US" dirty="0" smtClean="0"/>
              <a:t>(c) Is the energy of the system constant? (d) Is the system </a:t>
            </a:r>
            <a:r>
              <a:rPr lang="en-US" dirty="0" smtClean="0">
                <a:solidFill>
                  <a:srgbClr val="FF0000"/>
                </a:solidFill>
              </a:rPr>
              <a:t>closed</a:t>
            </a:r>
            <a:r>
              <a:rPr lang="en-US" dirty="0" smtClean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Checkpoint </a:t>
            </a:r>
            <a:r>
              <a:rPr lang="en-US" dirty="0" smtClean="0"/>
              <a:t>5.7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5.7</a:t>
            </a:r>
            <a:endParaRPr lang="en-US" dirty="0"/>
          </a:p>
        </p:txBody>
      </p:sp>
      <p:pic>
        <p:nvPicPr>
          <p:cNvPr id="9" name="Picture 8" descr="05_08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"/>
          <a:stretch/>
        </p:blipFill>
        <p:spPr>
          <a:xfrm>
            <a:off x="5280301" y="1208286"/>
            <a:ext cx="3779032" cy="5418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211" y="3502527"/>
            <a:ext cx="175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isolated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5874" y="3507873"/>
            <a:ext cx="158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closed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6926" y="5138821"/>
            <a:ext cx="175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isolated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8274" y="51308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9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energy of an object associated with its motion is called </a:t>
            </a:r>
            <a:r>
              <a:rPr lang="en-US" sz="2400" b="1" dirty="0"/>
              <a:t>kinetic energy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You will learn that the kinetic energy is a scalar quantity and is independent of the direction of motion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Chapter 5 </a:t>
            </a:r>
            <a:r>
              <a:rPr lang="en-US" dirty="0" smtClean="0"/>
              <a:t>Preview</a:t>
            </a:r>
          </a:p>
          <a:p>
            <a:r>
              <a:rPr lang="en-US" dirty="0">
                <a:solidFill>
                  <a:schemeClr val="bg1"/>
                </a:solidFill>
              </a:rPr>
              <a:t>Looking Ahead: Kinetic </a:t>
            </a:r>
            <a:r>
              <a:rPr lang="en-US" dirty="0" smtClean="0">
                <a:solidFill>
                  <a:schemeClr val="bg1"/>
                </a:solidFill>
              </a:rPr>
              <a:t>Energy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03_04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63" y="1791715"/>
            <a:ext cx="257847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8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 totally inelastic collisions, the objects move together after the collision. Therefore,</a:t>
            </a:r>
          </a:p>
          <a:p>
            <a:pPr>
              <a:lnSpc>
                <a:spcPct val="10000"/>
              </a:lnSpc>
            </a:pPr>
            <a:endParaRPr lang="en-US" sz="2600" dirty="0" smtClean="0"/>
          </a:p>
          <a:p>
            <a:pPr marL="0" indent="-114300" algn="ctr">
              <a:buNone/>
            </a:pPr>
            <a:r>
              <a:rPr lang="en-US" sz="2600" i="1" dirty="0" smtClean="0">
                <a:sym typeface="Symbol"/>
              </a:rPr>
              <a:t></a:t>
            </a:r>
            <a:r>
              <a:rPr lang="en-US" sz="2600" baseline="-25000" dirty="0">
                <a:sym typeface="Symbol"/>
              </a:rPr>
              <a:t>12f</a:t>
            </a:r>
            <a:r>
              <a:rPr lang="en-US" sz="2600" dirty="0">
                <a:sym typeface="Symbol"/>
              </a:rPr>
              <a:t> = </a:t>
            </a:r>
            <a:r>
              <a:rPr lang="en-US" sz="2600" dirty="0" smtClean="0">
                <a:sym typeface="Symbol"/>
              </a:rPr>
              <a:t>0 (</a:t>
            </a:r>
            <a:r>
              <a:rPr lang="en-US" sz="2600" dirty="0">
                <a:sym typeface="Symbol"/>
              </a:rPr>
              <a:t>totally inelastic collision</a:t>
            </a:r>
            <a:r>
              <a:rPr lang="en-US" sz="2600" dirty="0" smtClean="0">
                <a:sym typeface="Symbol"/>
              </a:rPr>
              <a:t>)</a:t>
            </a:r>
          </a:p>
          <a:p>
            <a:pPr marL="0" indent="-114300" algn="ctr">
              <a:lnSpc>
                <a:spcPct val="10000"/>
              </a:lnSpc>
              <a:buNone/>
            </a:pPr>
            <a:endParaRPr lang="en-US" sz="2600" dirty="0" smtClean="0">
              <a:sym typeface="Symbol"/>
            </a:endParaRPr>
          </a:p>
          <a:p>
            <a:r>
              <a:rPr lang="en-US" sz="2600" dirty="0" smtClean="0"/>
              <a:t>Most collisions fall between the two extremes of elastic and totally inelastic.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5.6: Inelastic </a:t>
            </a:r>
            <a:r>
              <a:rPr lang="en-US" dirty="0" smtClean="0"/>
              <a:t>collisions</a:t>
            </a:r>
            <a:endParaRPr lang="en-US" dirty="0"/>
          </a:p>
        </p:txBody>
      </p:sp>
      <p:pic>
        <p:nvPicPr>
          <p:cNvPr id="8" name="Picture 7" descr="05_04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"/>
          <a:stretch/>
        </p:blipFill>
        <p:spPr>
          <a:xfrm>
            <a:off x="1404662" y="3892249"/>
            <a:ext cx="6400800" cy="22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these cases, it is convenient to define the quantity called the </a:t>
            </a:r>
            <a:r>
              <a:rPr lang="en-US" sz="2400" b="1" dirty="0" smtClean="0"/>
              <a:t>coefficient of restitution </a:t>
            </a:r>
            <a:r>
              <a:rPr lang="en-US" sz="2400" dirty="0" smtClean="0"/>
              <a:t>as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component form,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5.6: Inelastic </a:t>
            </a:r>
            <a:r>
              <a:rPr lang="en-US" dirty="0" smtClean="0"/>
              <a:t>collisions</a:t>
            </a:r>
            <a:endParaRPr lang="en-US" dirty="0"/>
          </a:p>
        </p:txBody>
      </p:sp>
      <p:pic>
        <p:nvPicPr>
          <p:cNvPr id="11" name="Picture 10" descr="05_04_Tabl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"/>
          <a:stretch/>
        </p:blipFill>
        <p:spPr>
          <a:xfrm>
            <a:off x="1404662" y="4354946"/>
            <a:ext cx="6400800" cy="221505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36846"/>
              </p:ext>
            </p:extLst>
          </p:nvPr>
        </p:nvGraphicFramePr>
        <p:xfrm>
          <a:off x="4089400" y="1958975"/>
          <a:ext cx="96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6" name="Equation" r:id="rId5" imgW="965200" imgH="863600" progId="Equation.DSMT4">
                  <p:embed/>
                </p:oleObj>
              </mc:Choice>
              <mc:Fallback>
                <p:oleObj name="Equation" r:id="rId5" imgW="965200" imgH="86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1958975"/>
                        <a:ext cx="965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8861"/>
              </p:ext>
            </p:extLst>
          </p:nvPr>
        </p:nvGraphicFramePr>
        <p:xfrm>
          <a:off x="2990850" y="3328988"/>
          <a:ext cx="3162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" name="Equation" r:id="rId7" imgW="3162300" imgH="939800" progId="Equation.DSMT4">
                  <p:embed/>
                </p:oleObj>
              </mc:Choice>
              <mc:Fallback>
                <p:oleObj name="Equation" r:id="rId7" imgW="31623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3328988"/>
                        <a:ext cx="3162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584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closed system, conservation of energy requires that</a:t>
            </a:r>
          </a:p>
          <a:p>
            <a:pPr marL="0" indent="0" algn="ctr">
              <a:buNone/>
            </a:pPr>
            <a:r>
              <a:rPr lang="en-US" i="1" dirty="0" smtClean="0"/>
              <a:t>K</a:t>
            </a:r>
            <a:r>
              <a:rPr lang="en-US" baseline="-25000" dirty="0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E</a:t>
            </a:r>
            <a:r>
              <a:rPr lang="en-US" baseline="-25000" dirty="0" smtClean="0"/>
              <a:t>int,i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baseline="-25000" dirty="0" smtClean="0"/>
              <a:t>f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i="1" dirty="0" smtClean="0"/>
              <a:t>E</a:t>
            </a:r>
            <a:r>
              <a:rPr lang="en-US" baseline="-25000" dirty="0" smtClean="0"/>
              <a:t>int</a:t>
            </a:r>
            <a:r>
              <a:rPr lang="en-US" baseline="-25000" dirty="0"/>
              <a:t>,f</a:t>
            </a:r>
            <a:r>
              <a:rPr lang="en-US" dirty="0"/>
              <a:t> (closed system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energy of the system is given by</a:t>
            </a:r>
          </a:p>
          <a:p>
            <a:pPr marL="0" indent="0" algn="ctr">
              <a:buNone/>
            </a:pP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≡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E</a:t>
            </a:r>
            <a:r>
              <a:rPr lang="en-US" baseline="-25000" dirty="0" smtClean="0"/>
              <a:t>int</a:t>
            </a:r>
          </a:p>
          <a:p>
            <a:r>
              <a:rPr lang="en-US" dirty="0" smtClean="0"/>
              <a:t>Now we can rewrite the first equation as</a:t>
            </a:r>
          </a:p>
          <a:p>
            <a:pPr marL="0" indent="0" algn="ctr">
              <a:buNone/>
            </a:pPr>
            <a:r>
              <a:rPr lang="en-US" i="1" dirty="0" smtClean="0"/>
              <a:t>E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E</a:t>
            </a:r>
            <a:r>
              <a:rPr lang="en-US" baseline="-25000" dirty="0" smtClean="0"/>
              <a:t>f</a:t>
            </a:r>
            <a:r>
              <a:rPr lang="en-US" dirty="0" smtClean="0"/>
              <a:t>  (</a:t>
            </a:r>
            <a:r>
              <a:rPr lang="en-US" dirty="0"/>
              <a:t>closed system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Even though we cannot yet calculate </a:t>
            </a:r>
            <a:r>
              <a:rPr lang="en-US" i="1" dirty="0" smtClean="0"/>
              <a:t>E</a:t>
            </a:r>
            <a:r>
              <a:rPr lang="en-US" baseline="-25000" dirty="0" smtClean="0"/>
              <a:t>int</a:t>
            </a:r>
            <a:r>
              <a:rPr lang="en-US" dirty="0" smtClean="0"/>
              <a:t>, the previous equation allows us to compute Δ</a:t>
            </a:r>
            <a:r>
              <a:rPr lang="en-US" i="1" dirty="0" smtClean="0"/>
              <a:t>E</a:t>
            </a:r>
            <a:r>
              <a:rPr lang="en-US" baseline="-25000" dirty="0" smtClean="0"/>
              <a:t>int</a:t>
            </a:r>
          </a:p>
          <a:p>
            <a:pPr marL="0" indent="0" algn="ctr">
              <a:buNone/>
            </a:pPr>
            <a:r>
              <a:rPr lang="en-US" dirty="0" smtClean="0"/>
              <a:t>Δ</a:t>
            </a:r>
            <a:r>
              <a:rPr lang="en-US" i="1" dirty="0" smtClean="0"/>
              <a:t>E</a:t>
            </a:r>
            <a:r>
              <a:rPr lang="en-US" baseline="-25000" dirty="0" smtClean="0"/>
              <a:t>int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–ΔK  (</a:t>
            </a:r>
            <a:r>
              <a:rPr lang="en-US" dirty="0"/>
              <a:t>closed system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5.7: Conservation of </a:t>
            </a:r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3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05_19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/>
        </p:blipFill>
        <p:spPr>
          <a:xfrm>
            <a:off x="2860917" y="2812115"/>
            <a:ext cx="3422167" cy="4023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an example, consider the situation in the figure below, where a ball is dropped onto a mattress:</a:t>
            </a:r>
          </a:p>
          <a:p>
            <a:pPr lvl="1"/>
            <a:r>
              <a:rPr lang="en-US" sz="2400" dirty="0" smtClean="0"/>
              <a:t>Energy conservation requires the loss of kinetic energy to be equal to the gain in internal energy.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Section 5.7: Conservation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9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5.6</a:t>
            </a:r>
          </a:p>
          <a:p>
            <a:r>
              <a:rPr lang="en-US" dirty="0"/>
              <a:t>Clicker </a:t>
            </a:r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4" y="1606858"/>
            <a:ext cx="7399819" cy="37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2890391"/>
            <a:ext cx="3392503" cy="1077218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5 Energy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3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r>
              <a:rPr lang="en-US" dirty="0">
                <a:latin typeface="Symbol" charset="2"/>
                <a:cs typeface="Symbol" charset="2"/>
              </a:rPr>
              <a:t> D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=mv</a:t>
            </a:r>
            <a:r>
              <a:rPr lang="en-US" baseline="-25000" dirty="0"/>
              <a:t> </a:t>
            </a: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5.6</a:t>
            </a:r>
          </a:p>
          <a:p>
            <a:r>
              <a:rPr lang="en-US" dirty="0"/>
              <a:t>Clicker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4421" y="1676952"/>
            <a:ext cx="583326" cy="14989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4738" y="1632648"/>
            <a:ext cx="472568" cy="5168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 bwMode="auto">
          <a:xfrm flipV="1">
            <a:off x="957306" y="1888774"/>
            <a:ext cx="410325" cy="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9" name="Group 18"/>
          <p:cNvGrpSpPr/>
          <p:nvPr/>
        </p:nvGrpSpPr>
        <p:grpSpPr>
          <a:xfrm>
            <a:off x="677843" y="4137875"/>
            <a:ext cx="1948789" cy="1535139"/>
            <a:chOff x="1491908" y="4211146"/>
            <a:chExt cx="1948789" cy="1535139"/>
          </a:xfrm>
        </p:grpSpPr>
        <p:sp>
          <p:nvSpPr>
            <p:cNvPr id="8" name="Rectangle 7"/>
            <p:cNvSpPr/>
            <p:nvPr/>
          </p:nvSpPr>
          <p:spPr bwMode="auto">
            <a:xfrm>
              <a:off x="2857371" y="4247309"/>
              <a:ext cx="583326" cy="149897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491908" y="4211146"/>
              <a:ext cx="472568" cy="516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0" name="Straight Arrow Connector 9"/>
            <p:cNvCxnSpPr>
              <a:stCxn id="9" idx="6"/>
            </p:cNvCxnSpPr>
            <p:nvPr/>
          </p:nvCxnSpPr>
          <p:spPr bwMode="auto">
            <a:xfrm flipV="1">
              <a:off x="1964476" y="4467272"/>
              <a:ext cx="410325" cy="23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 rot="1241606">
            <a:off x="1994356" y="1554807"/>
            <a:ext cx="931206" cy="1502573"/>
            <a:chOff x="6317048" y="2979531"/>
            <a:chExt cx="931206" cy="1502573"/>
          </a:xfrm>
        </p:grpSpPr>
        <p:sp>
          <p:nvSpPr>
            <p:cNvPr id="12" name="Oval 11"/>
            <p:cNvSpPr/>
            <p:nvPr/>
          </p:nvSpPr>
          <p:spPr bwMode="auto">
            <a:xfrm>
              <a:off x="6317048" y="2979531"/>
              <a:ext cx="472568" cy="516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664928" y="2983128"/>
              <a:ext cx="583326" cy="149897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47860" y="1666500"/>
            <a:ext cx="931206" cy="1502573"/>
            <a:chOff x="6317048" y="2979531"/>
            <a:chExt cx="931206" cy="1502573"/>
          </a:xfrm>
        </p:grpSpPr>
        <p:sp>
          <p:nvSpPr>
            <p:cNvPr id="16" name="Oval 15"/>
            <p:cNvSpPr/>
            <p:nvPr/>
          </p:nvSpPr>
          <p:spPr bwMode="auto">
            <a:xfrm>
              <a:off x="6317048" y="2979531"/>
              <a:ext cx="472568" cy="516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64928" y="2983128"/>
              <a:ext cx="583326" cy="149897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71043" y="4151876"/>
            <a:ext cx="1053316" cy="1518856"/>
            <a:chOff x="4436555" y="4143732"/>
            <a:chExt cx="1053316" cy="1518856"/>
          </a:xfrm>
        </p:grpSpPr>
        <p:sp>
          <p:nvSpPr>
            <p:cNvPr id="18" name="Oval 17"/>
            <p:cNvSpPr/>
            <p:nvPr/>
          </p:nvSpPr>
          <p:spPr bwMode="auto">
            <a:xfrm>
              <a:off x="4436555" y="4143732"/>
              <a:ext cx="472568" cy="516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906545" y="4163612"/>
              <a:ext cx="583326" cy="149897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2030618" y="4259024"/>
            <a:ext cx="583326" cy="14989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3103" y="4182159"/>
            <a:ext cx="944620" cy="516888"/>
            <a:chOff x="5044939" y="2838849"/>
            <a:chExt cx="944620" cy="516888"/>
          </a:xfrm>
        </p:grpSpPr>
        <p:sp>
          <p:nvSpPr>
            <p:cNvPr id="32" name="Oval 31"/>
            <p:cNvSpPr/>
            <p:nvPr/>
          </p:nvSpPr>
          <p:spPr bwMode="auto">
            <a:xfrm>
              <a:off x="5516991" y="2838849"/>
              <a:ext cx="472568" cy="516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H="1">
              <a:off x="5044939" y="3089151"/>
              <a:ext cx="464321" cy="2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/>
          <p:cNvGrpSpPr/>
          <p:nvPr/>
        </p:nvGrpSpPr>
        <p:grpSpPr>
          <a:xfrm>
            <a:off x="3931942" y="1748084"/>
            <a:ext cx="4442530" cy="1716354"/>
            <a:chOff x="3891237" y="1617828"/>
            <a:chExt cx="4442530" cy="1716354"/>
          </a:xfrm>
        </p:grpSpPr>
        <p:sp>
          <p:nvSpPr>
            <p:cNvPr id="38" name="Oval 37"/>
            <p:cNvSpPr/>
            <p:nvPr/>
          </p:nvSpPr>
          <p:spPr bwMode="auto">
            <a:xfrm>
              <a:off x="4233145" y="1701525"/>
              <a:ext cx="455877" cy="45587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0" name="Straight Arrow Connector 39"/>
            <p:cNvCxnSpPr>
              <a:stCxn id="38" idx="6"/>
            </p:cNvCxnSpPr>
            <p:nvPr/>
          </p:nvCxnSpPr>
          <p:spPr bwMode="auto">
            <a:xfrm>
              <a:off x="4689022" y="1929464"/>
              <a:ext cx="577987" cy="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1" name="Rectangle 40"/>
            <p:cNvSpPr/>
            <p:nvPr/>
          </p:nvSpPr>
          <p:spPr bwMode="auto">
            <a:xfrm>
              <a:off x="5437964" y="1636395"/>
              <a:ext cx="545424" cy="164453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32465" y="1634111"/>
              <a:ext cx="455877" cy="45587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788343" y="1617828"/>
              <a:ext cx="545424" cy="164453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91237" y="2246989"/>
              <a:ext cx="1392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 mv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38197" y="2114445"/>
              <a:ext cx="1392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 0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95837" y="2872517"/>
              <a:ext cx="12875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D</a:t>
              </a:r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=mv</a:t>
              </a:r>
              <a:r>
                <a:rPr lang="en-US" baseline="-25000" dirty="0" smtClean="0"/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76199" y="4239311"/>
            <a:ext cx="4792577" cy="1731806"/>
            <a:chOff x="3891237" y="1636395"/>
            <a:chExt cx="4792577" cy="1731806"/>
          </a:xfrm>
        </p:grpSpPr>
        <p:sp>
          <p:nvSpPr>
            <p:cNvPr id="51" name="Oval 50"/>
            <p:cNvSpPr/>
            <p:nvPr/>
          </p:nvSpPr>
          <p:spPr bwMode="auto">
            <a:xfrm>
              <a:off x="4233145" y="1701525"/>
              <a:ext cx="455877" cy="45587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52" name="Straight Arrow Connector 51"/>
            <p:cNvCxnSpPr>
              <a:stCxn id="51" idx="6"/>
            </p:cNvCxnSpPr>
            <p:nvPr/>
          </p:nvCxnSpPr>
          <p:spPr bwMode="auto">
            <a:xfrm>
              <a:off x="4689022" y="1929464"/>
              <a:ext cx="577987" cy="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3" name="Rectangle 52"/>
            <p:cNvSpPr/>
            <p:nvPr/>
          </p:nvSpPr>
          <p:spPr bwMode="auto">
            <a:xfrm>
              <a:off x="5437964" y="1636395"/>
              <a:ext cx="545424" cy="164453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039402" y="1666677"/>
              <a:ext cx="455877" cy="45587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 rot="1984869">
              <a:off x="8138390" y="1723665"/>
              <a:ext cx="545424" cy="164453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91237" y="2246989"/>
              <a:ext cx="1392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 mv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42821" y="2114445"/>
              <a:ext cx="1392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 -mv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95837" y="2872517"/>
              <a:ext cx="1454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D</a:t>
              </a:r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=2mv</a:t>
              </a:r>
              <a:r>
                <a:rPr lang="en-US" baseline="-25000" dirty="0" smtClean="0"/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H="1" flipV="1">
              <a:off x="6482241" y="1899200"/>
              <a:ext cx="557161" cy="116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2" name="Rectangle 61"/>
          <p:cNvSpPr/>
          <p:nvPr/>
        </p:nvSpPr>
        <p:spPr>
          <a:xfrm>
            <a:off x="5816868" y="1179134"/>
            <a:ext cx="1767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P</a:t>
            </a:r>
            <a:r>
              <a:rPr lang="en-US" baseline="-25000" dirty="0" smtClean="0"/>
              <a:t>1  </a:t>
            </a:r>
            <a:r>
              <a:rPr lang="en-US" dirty="0" smtClean="0"/>
              <a:t>=  -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P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1" grpId="0" animBg="1"/>
      <p:bldP spid="21" grpId="1" animBg="1"/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5.6</a:t>
            </a:r>
          </a:p>
          <a:p>
            <a:r>
              <a:rPr lang="en-US" dirty="0"/>
              <a:t>Clicker </a:t>
            </a:r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36" y="4002707"/>
            <a:ext cx="5378662" cy="272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321" y="1414417"/>
            <a:ext cx="36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6" y="2144130"/>
            <a:ext cx="46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II.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86" y="3239475"/>
            <a:ext cx="56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III.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964233"/>
              </p:ext>
            </p:extLst>
          </p:nvPr>
        </p:nvGraphicFramePr>
        <p:xfrm>
          <a:off x="927916" y="1409775"/>
          <a:ext cx="1435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7" name="Equation" r:id="rId5" imgW="1435100" imgH="520700" progId="Equation.3">
                  <p:embed/>
                </p:oleObj>
              </mc:Choice>
              <mc:Fallback>
                <p:oleObj name="Equation" r:id="rId5" imgW="14351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16" y="1409775"/>
                        <a:ext cx="1435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12224"/>
              </p:ext>
            </p:extLst>
          </p:nvPr>
        </p:nvGraphicFramePr>
        <p:xfrm>
          <a:off x="854152" y="1801879"/>
          <a:ext cx="4254501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8" name="Equation" r:id="rId7" imgW="4254500" imgH="1117600" progId="Equation.3">
                  <p:embed/>
                </p:oleObj>
              </mc:Choice>
              <mc:Fallback>
                <p:oleObj name="Equation" r:id="rId7" imgW="42545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152" y="1801879"/>
                        <a:ext cx="4254501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49057"/>
              </p:ext>
            </p:extLst>
          </p:nvPr>
        </p:nvGraphicFramePr>
        <p:xfrm>
          <a:off x="909638" y="3046995"/>
          <a:ext cx="4178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9" name="Equation" r:id="rId9" imgW="4178300" imgH="876300" progId="Equation.3">
                  <p:embed/>
                </p:oleObj>
              </mc:Choice>
              <mc:Fallback>
                <p:oleObj name="Equation" r:id="rId9" imgW="41783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046995"/>
                        <a:ext cx="4178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10263" y="4391281"/>
            <a:ext cx="2339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 err="1"/>
              <a:t>Δ</a:t>
            </a:r>
            <a:r>
              <a:rPr lang="en-US" i="1" dirty="0" err="1"/>
              <a:t>E</a:t>
            </a:r>
            <a:r>
              <a:rPr lang="en-US" baseline="-25000" dirty="0" err="1"/>
              <a:t>int</a:t>
            </a:r>
            <a:r>
              <a:rPr lang="en-US" dirty="0"/>
              <a:t> = –ΔK 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/>
              <a:t>closed system)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8620" y="2982785"/>
            <a:ext cx="798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5.6</a:t>
            </a:r>
          </a:p>
          <a:p>
            <a:r>
              <a:rPr lang="en-US" dirty="0"/>
              <a:t>Clicker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62147" y="1166843"/>
            <a:ext cx="7514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… </a:t>
            </a:r>
            <a:r>
              <a:rPr lang="en-US" dirty="0"/>
              <a:t>consider a massive ball of inertial mass M moving at speed v and striking a small ball of inertial mass m initially at rest. The change in the small ball's momentum is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712621" y="3415810"/>
            <a:ext cx="2453473" cy="1000632"/>
            <a:chOff x="1712621" y="3415810"/>
            <a:chExt cx="2453473" cy="1000632"/>
          </a:xfrm>
        </p:grpSpPr>
        <p:sp>
          <p:nvSpPr>
            <p:cNvPr id="15" name="Oval 14"/>
            <p:cNvSpPr/>
            <p:nvPr/>
          </p:nvSpPr>
          <p:spPr bwMode="auto">
            <a:xfrm>
              <a:off x="3165462" y="3415810"/>
              <a:ext cx="1000632" cy="10006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rPr>
                <a:t>M</a:t>
              </a: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2626660" y="4079676"/>
              <a:ext cx="606152" cy="96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2732497" y="3521606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v</a:t>
              </a:r>
              <a:endParaRPr lang="en-US" sz="3600" dirty="0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712621" y="3944970"/>
              <a:ext cx="259779" cy="259779"/>
            </a:xfrm>
            <a:prstGeom prst="ellipse">
              <a:avLst/>
            </a:prstGeom>
            <a:solidFill>
              <a:srgbClr val="33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3192783" y="4905652"/>
            <a:ext cx="1000632" cy="10006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rPr>
              <a:t>M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874010" y="5569518"/>
            <a:ext cx="9621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750196" y="497296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</a:t>
            </a:r>
            <a:endParaRPr lang="en-US" sz="3600" dirty="0"/>
          </a:p>
        </p:txBody>
      </p:sp>
      <p:sp>
        <p:nvSpPr>
          <p:cNvPr id="24" name="Oval 23"/>
          <p:cNvSpPr/>
          <p:nvPr/>
        </p:nvSpPr>
        <p:spPr bwMode="auto">
          <a:xfrm>
            <a:off x="1855400" y="5434813"/>
            <a:ext cx="259779" cy="259779"/>
          </a:xfrm>
          <a:prstGeom prst="ellipse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2605874" y="5531031"/>
            <a:ext cx="606152" cy="96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103382" y="4932922"/>
            <a:ext cx="67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2v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509938" y="3021268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speed: v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8390" y="4539976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speed: v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89492" y="6050849"/>
            <a:ext cx="264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 slingshot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7445" y="2440707"/>
            <a:ext cx="448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</a:t>
            </a:r>
            <a:r>
              <a:rPr lang="en-US" dirty="0" smtClean="0"/>
              <a:t>velocity: v</a:t>
            </a:r>
            <a:r>
              <a:rPr lang="en-US" baseline="-25000" dirty="0" smtClean="0"/>
              <a:t>i</a:t>
            </a:r>
            <a:r>
              <a:rPr lang="en-US" dirty="0" smtClean="0"/>
              <a:t> – (-U)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</a:t>
            </a:r>
            <a:r>
              <a:rPr lang="en-US" dirty="0" err="1" smtClean="0"/>
              <a:t>+U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71994" y="4649903"/>
            <a:ext cx="490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</a:t>
            </a:r>
            <a:r>
              <a:rPr lang="en-US" dirty="0" smtClean="0"/>
              <a:t>velocity: -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– (-U) = -(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</a:t>
            </a:r>
            <a:r>
              <a:rPr lang="en-US" dirty="0" err="1" smtClean="0"/>
              <a:t>+U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39342" y="5237129"/>
            <a:ext cx="379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</a:t>
            </a:r>
            <a:r>
              <a:rPr lang="en-US" dirty="0" smtClean="0"/>
              <a:t>velocity: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= v</a:t>
            </a:r>
            <a:r>
              <a:rPr lang="en-US" baseline="-25000" dirty="0" smtClean="0"/>
              <a:t>i</a:t>
            </a:r>
            <a:r>
              <a:rPr lang="en-US" dirty="0" smtClean="0"/>
              <a:t>+2U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78449" y="5817453"/>
            <a:ext cx="3068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velocity change</a:t>
            </a:r>
            <a:br>
              <a:rPr lang="en-US" dirty="0" smtClean="0"/>
            </a:b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v</a:t>
            </a:r>
            <a:r>
              <a:rPr lang="en-US" dirty="0" smtClean="0"/>
              <a:t> = (v</a:t>
            </a:r>
            <a:r>
              <a:rPr lang="en-US" baseline="-25000" dirty="0" smtClean="0"/>
              <a:t>i</a:t>
            </a:r>
            <a:r>
              <a:rPr lang="en-US" dirty="0" smtClean="0"/>
              <a:t>+2U</a:t>
            </a:r>
            <a:r>
              <a:rPr lang="en-US" dirty="0"/>
              <a:t>) </a:t>
            </a:r>
            <a:r>
              <a:rPr lang="en-US" dirty="0" smtClean="0"/>
              <a:t>–v</a:t>
            </a:r>
            <a:r>
              <a:rPr lang="en-US" baseline="-25000" dirty="0" smtClean="0"/>
              <a:t>i</a:t>
            </a:r>
            <a:r>
              <a:rPr lang="en-US" dirty="0" smtClean="0"/>
              <a:t> = 2U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29097" y="2978269"/>
            <a:ext cx="3289679" cy="1879817"/>
            <a:chOff x="5329097" y="2978269"/>
            <a:chExt cx="3289679" cy="1879817"/>
          </a:xfrm>
        </p:grpSpPr>
        <p:grpSp>
          <p:nvGrpSpPr>
            <p:cNvPr id="5" name="Group 4"/>
            <p:cNvGrpSpPr/>
            <p:nvPr/>
          </p:nvGrpSpPr>
          <p:grpSpPr>
            <a:xfrm>
              <a:off x="5329097" y="2978269"/>
              <a:ext cx="3289679" cy="1879817"/>
              <a:chOff x="5315292" y="2709091"/>
              <a:chExt cx="3289679" cy="18798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292" y="2709091"/>
                <a:ext cx="3289679" cy="1879817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6424826" y="4210904"/>
                <a:ext cx="1032318" cy="31242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497104" y="3922878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v</a:t>
              </a:r>
              <a:r>
                <a:rPr lang="en-US" baseline="-25000" dirty="0" err="1"/>
                <a:t>f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48651" y="3066467"/>
              <a:ext cx="230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 err="1"/>
                <a:t>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53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 animBg="1"/>
      <p:bldP spid="27" grpId="0"/>
      <p:bldP spid="28" grpId="0"/>
      <p:bldP spid="29" grpId="0"/>
      <p:bldP spid="31" grpId="0"/>
      <p:bldP spid="25" grpId="0"/>
      <p:bldP spid="32" grpId="0"/>
      <p:bldP spid="33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5.6</a:t>
            </a:r>
          </a:p>
          <a:p>
            <a:r>
              <a:rPr lang="en-US" dirty="0"/>
              <a:t>Clicker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437734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cart moving at speed </a:t>
            </a:r>
            <a:r>
              <a:rPr lang="en-US" i="1" dirty="0"/>
              <a:t>v</a:t>
            </a:r>
            <a:r>
              <a:rPr lang="en-US" dirty="0"/>
              <a:t> collides with an identical stationary cart on an air track, and the two stick together after the collision. What is their velocity after colliding?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40853" y="3223332"/>
            <a:ext cx="991011" cy="3656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rPr>
              <a:t>   </a:t>
            </a:r>
            <a:r>
              <a:rPr kumimoji="0" lang="en-US" sz="4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rPr>
              <a:t> v</a:t>
            </a:r>
            <a:endParaRPr kumimoji="0" lang="en-US" sz="4000" b="0" i="1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818457" y="3386904"/>
            <a:ext cx="827446" cy="96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3038840" y="3192916"/>
            <a:ext cx="991011" cy="3656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58081" y="4770906"/>
            <a:ext cx="991011" cy="3656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030481" y="4934479"/>
            <a:ext cx="569211" cy="111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4047549" y="4769356"/>
            <a:ext cx="991011" cy="3656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22372"/>
              </p:ext>
            </p:extLst>
          </p:nvPr>
        </p:nvGraphicFramePr>
        <p:xfrm>
          <a:off x="4603750" y="2673350"/>
          <a:ext cx="162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7" name="Equation" r:id="rId4" imgW="1625600" imgH="533400" progId="Equation.3">
                  <p:embed/>
                </p:oleObj>
              </mc:Choice>
              <mc:Fallback>
                <p:oleObj name="Equation" r:id="rId4" imgW="1625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673350"/>
                        <a:ext cx="1625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009929"/>
              </p:ext>
            </p:extLst>
          </p:nvPr>
        </p:nvGraphicFramePr>
        <p:xfrm>
          <a:off x="4739451" y="3458954"/>
          <a:ext cx="1003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8" name="Equation" r:id="rId6" imgW="1003300" imgH="901700" progId="Equation.3">
                  <p:embed/>
                </p:oleObj>
              </mc:Choice>
              <mc:Fallback>
                <p:oleObj name="Equation" r:id="rId6" imgW="10033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451" y="3458954"/>
                        <a:ext cx="1003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3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6" y="1170432"/>
            <a:ext cx="4201246" cy="5422392"/>
          </a:xfrm>
        </p:spPr>
        <p:txBody>
          <a:bodyPr/>
          <a:lstStyle/>
          <a:p>
            <a:r>
              <a:rPr lang="en-US" sz="2400" dirty="0"/>
              <a:t>The ability of an object to affect the motion of other objects in a collision is quantified by a concept called </a:t>
            </a:r>
            <a:r>
              <a:rPr lang="en-US" sz="2400" b="1" dirty="0" smtClean="0"/>
              <a:t>momentum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Momentum depends on an object’s amount of matter (inertia) and how fast it is moving (velocity).</a:t>
            </a:r>
          </a:p>
          <a:p>
            <a:r>
              <a:rPr lang="en-US" sz="2400" dirty="0"/>
              <a:t>You learned how to calculate momentum for individual objects and systems of interacting objects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Chapter 5 </a:t>
            </a:r>
            <a:r>
              <a:rPr lang="en-US" dirty="0" smtClean="0"/>
              <a:t>Preview</a:t>
            </a:r>
          </a:p>
          <a:p>
            <a:r>
              <a:rPr lang="en-US" dirty="0">
                <a:solidFill>
                  <a:srgbClr val="FFFFFF"/>
                </a:solidFill>
              </a:rPr>
              <a:t>Looking Back: </a:t>
            </a:r>
            <a:r>
              <a:rPr lang="en-US" dirty="0" smtClean="0">
                <a:solidFill>
                  <a:srgbClr val="FFFFFF"/>
                </a:solidFill>
              </a:rPr>
              <a:t>Momentum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04_04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"/>
          <a:stretch/>
        </p:blipFill>
        <p:spPr>
          <a:xfrm>
            <a:off x="4871472" y="1853290"/>
            <a:ext cx="3973058" cy="35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3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5.6</a:t>
            </a:r>
          </a:p>
          <a:p>
            <a:r>
              <a:rPr lang="en-US" dirty="0"/>
              <a:t>Clicker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643" y="1207941"/>
            <a:ext cx="85721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cart on an air track is moving at 0.5 m/s when the air is suddenly turned off. The cart comes to rest after traveling 1 m. The experiment is repeated, but now the cart is moving at 1 m/s when the air is turned off. How far does the cart travel before coming to rest?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537279" y="3451897"/>
            <a:ext cx="6952131" cy="81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569846" y="3069257"/>
            <a:ext cx="1229241" cy="3826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0.5 m/s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 bwMode="auto">
          <a:xfrm>
            <a:off x="1799087" y="3260577"/>
            <a:ext cx="716378" cy="4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3009772" y="3066973"/>
            <a:ext cx="1229241" cy="3826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0 </a:t>
            </a:r>
            <a:r>
              <a:rPr lang="en-US" dirty="0"/>
              <a:t>m/s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591991" y="5680290"/>
            <a:ext cx="6952131" cy="81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624558" y="5297650"/>
            <a:ext cx="1229241" cy="3826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1.0 m</a:t>
            </a:r>
            <a:r>
              <a:rPr lang="en-US" dirty="0"/>
              <a:t>/s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 bwMode="auto">
          <a:xfrm>
            <a:off x="1853799" y="5488970"/>
            <a:ext cx="716378" cy="4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6263765" y="5295366"/>
            <a:ext cx="1229241" cy="3826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0 </a:t>
            </a:r>
            <a:r>
              <a:rPr lang="en-US" dirty="0"/>
              <a:t>m/s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164115" y="2711042"/>
            <a:ext cx="2434058" cy="16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124713" y="2654053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137421" y="5028990"/>
            <a:ext cx="5668174" cy="379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604042" y="5077837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?m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492848"/>
              </p:ext>
            </p:extLst>
          </p:nvPr>
        </p:nvGraphicFramePr>
        <p:xfrm>
          <a:off x="5999163" y="2425700"/>
          <a:ext cx="26209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7" name="Equation" r:id="rId4" imgW="3860800" imgH="1117600" progId="Equation.3">
                  <p:embed/>
                </p:oleObj>
              </mc:Choice>
              <mc:Fallback>
                <p:oleObj name="Equation" r:id="rId4" imgW="38608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2425700"/>
                        <a:ext cx="26209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287030"/>
              </p:ext>
            </p:extLst>
          </p:nvPr>
        </p:nvGraphicFramePr>
        <p:xfrm>
          <a:off x="6310313" y="4457700"/>
          <a:ext cx="26622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8" name="Equation" r:id="rId6" imgW="3924300" imgH="876300" progId="Equation.3">
                  <p:embed/>
                </p:oleObj>
              </mc:Choice>
              <mc:Fallback>
                <p:oleObj name="Equation" r:id="rId6" imgW="39243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4457700"/>
                        <a:ext cx="26622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446105" y="3541451"/>
            <a:ext cx="3067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KE = friction energy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27551" y="5761733"/>
            <a:ext cx="3067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KE = friction energy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051109" y="3939023"/>
            <a:ext cx="1861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1m travelled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55345" y="5119507"/>
            <a:ext cx="186105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4m travelled</a:t>
            </a:r>
          </a:p>
        </p:txBody>
      </p:sp>
    </p:spTree>
    <p:extLst>
      <p:ext uri="{BB962C8B-B14F-4D97-AF65-F5344CB8AC3E}">
        <p14:creationId xmlns:p14="http://schemas.microsoft.com/office/powerpoint/2010/main" val="23453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7" grpId="0" animBg="1"/>
      <p:bldP spid="20" grpId="0"/>
      <p:bldP spid="22" grpId="0"/>
      <p:bldP spid="27" grpId="0"/>
      <p:bldP spid="28" grpId="0"/>
      <p:bldP spid="29" grpId="0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5.8: Explosive </a:t>
            </a:r>
            <a:r>
              <a:rPr lang="en-US" dirty="0" smtClean="0"/>
              <a:t>separations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70432"/>
            <a:ext cx="4623886" cy="5422392"/>
          </a:xfrm>
        </p:spPr>
        <p:txBody>
          <a:bodyPr/>
          <a:lstStyle/>
          <a:p>
            <a:r>
              <a:rPr lang="en-US" dirty="0" smtClean="0"/>
              <a:t>Is it possible to have a process in which kinetic energy is gained at the expense of internal energy?</a:t>
            </a:r>
          </a:p>
          <a:p>
            <a:pPr lvl="1"/>
            <a:r>
              <a:rPr lang="en-US" dirty="0" smtClean="0"/>
              <a:t>Yes, in any type of explosive separation, where the object breaks apart. </a:t>
            </a:r>
            <a:r>
              <a:rPr lang="en-US" dirty="0" smtClean="0"/>
              <a:t>Firing </a:t>
            </a:r>
            <a:r>
              <a:rPr lang="en-US" dirty="0" smtClean="0"/>
              <a:t>a cannon is one such example.</a:t>
            </a:r>
            <a:endParaRPr lang="en-US" dirty="0"/>
          </a:p>
        </p:txBody>
      </p:sp>
      <p:pic>
        <p:nvPicPr>
          <p:cNvPr id="10" name="Picture 9" descr="05_2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4930525" y="1388395"/>
            <a:ext cx="4173159" cy="37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5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5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21"/>
          <a:stretch/>
        </p:blipFill>
        <p:spPr>
          <a:xfrm>
            <a:off x="2201018" y="2465264"/>
            <a:ext cx="4741965" cy="23937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Another example is illustrated in the figure below:</a:t>
            </a:r>
          </a:p>
          <a:p>
            <a:pPr lvl="1"/>
            <a:r>
              <a:rPr lang="en-US" sz="2400" dirty="0" smtClean="0"/>
              <a:t>Chemical energy stored in the gasoline is converted to kinetic energy of the car.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Section 5.4: Closed systems</a:t>
            </a:r>
            <a:endParaRPr lang="en-US" dirty="0"/>
          </a:p>
        </p:txBody>
      </p:sp>
      <p:pic>
        <p:nvPicPr>
          <p:cNvPr id="6" name="Picture 5" descr="05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4" b="2677"/>
          <a:stretch/>
        </p:blipFill>
        <p:spPr>
          <a:xfrm>
            <a:off x="2004292" y="4824498"/>
            <a:ext cx="4741965" cy="18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05_22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1" b="16206"/>
          <a:stretch/>
        </p:blipFill>
        <p:spPr>
          <a:xfrm>
            <a:off x="5135410" y="3913717"/>
            <a:ext cx="3570051" cy="26707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figure below shows an explosive separation involving two carts. </a:t>
            </a:r>
          </a:p>
          <a:p>
            <a:pPr lvl="1"/>
            <a:r>
              <a:rPr lang="en-US" sz="2200" dirty="0" smtClean="0"/>
              <a:t>Because </a:t>
            </a:r>
            <a:r>
              <a:rPr lang="en-US" sz="2200" i="1" dirty="0" smtClean="0">
                <a:sym typeface="Symbol"/>
              </a:rPr>
              <a:t></a:t>
            </a:r>
            <a:r>
              <a:rPr lang="en-US" sz="2200" baseline="-25000" dirty="0" smtClean="0"/>
              <a:t>1</a:t>
            </a:r>
            <a:r>
              <a:rPr lang="en-US" sz="2200" i="1" baseline="-25000" dirty="0" smtClean="0"/>
              <a:t>x</a:t>
            </a:r>
            <a:r>
              <a:rPr lang="en-US" sz="2200" baseline="-25000" dirty="0" smtClean="0"/>
              <a:t>,i</a:t>
            </a:r>
            <a:r>
              <a:rPr lang="en-US" sz="2200" dirty="0" smtClean="0"/>
              <a:t> = </a:t>
            </a:r>
            <a:r>
              <a:rPr lang="en-US" sz="2200" i="1" dirty="0">
                <a:sym typeface="Symbol"/>
              </a:rPr>
              <a:t></a:t>
            </a:r>
            <a:r>
              <a:rPr lang="en-US" sz="2200" baseline="-25000" dirty="0" smtClean="0"/>
              <a:t>2</a:t>
            </a:r>
            <a:r>
              <a:rPr lang="en-US" sz="2200" i="1" baseline="-25000" dirty="0" smtClean="0"/>
              <a:t>x</a:t>
            </a:r>
            <a:r>
              <a:rPr lang="en-US" sz="2200" baseline="-25000" dirty="0" smtClean="0"/>
              <a:t>,i</a:t>
            </a:r>
            <a:r>
              <a:rPr lang="en-US" sz="2200" dirty="0" smtClean="0"/>
              <a:t> = 0, using conservation of momentum we can write </a:t>
            </a:r>
          </a:p>
          <a:p>
            <a:pPr marL="457200" lvl="1" indent="0" algn="ctr">
              <a:buNone/>
            </a:pPr>
            <a:r>
              <a:rPr lang="en-US" sz="2200" dirty="0" smtClean="0"/>
              <a:t>0 = </a:t>
            </a:r>
            <a:r>
              <a:rPr lang="en-US" sz="2200" i="1" dirty="0" smtClean="0"/>
              <a:t>m</a:t>
            </a:r>
            <a:r>
              <a:rPr lang="en-US" sz="2200" baseline="-25000" dirty="0" smtClean="0"/>
              <a:t>1</a:t>
            </a:r>
            <a:r>
              <a:rPr lang="en-US" sz="2200" i="1" dirty="0" smtClean="0">
                <a:sym typeface="Symbol"/>
              </a:rPr>
              <a:t></a:t>
            </a:r>
            <a:r>
              <a:rPr lang="en-US" sz="2200" baseline="-25000" dirty="0" smtClean="0"/>
              <a:t>1</a:t>
            </a:r>
            <a:r>
              <a:rPr lang="en-US" sz="2200" i="1" baseline="-25000" dirty="0" smtClean="0"/>
              <a:t>x</a:t>
            </a:r>
            <a:r>
              <a:rPr lang="en-US" sz="2200" baseline="-25000" dirty="0" smtClean="0"/>
              <a:t>,f</a:t>
            </a:r>
            <a:r>
              <a:rPr lang="en-US" sz="2200" dirty="0" smtClean="0"/>
              <a:t> + </a:t>
            </a:r>
            <a:r>
              <a:rPr lang="en-US" sz="2200" i="1" dirty="0" smtClean="0"/>
              <a:t>m</a:t>
            </a:r>
            <a:r>
              <a:rPr lang="en-US" sz="2200" baseline="-25000" dirty="0" smtClean="0"/>
              <a:t>2</a:t>
            </a:r>
            <a:r>
              <a:rPr lang="en-US" sz="2200" i="1" dirty="0" smtClean="0">
                <a:sym typeface="Symbol"/>
              </a:rPr>
              <a:t></a:t>
            </a:r>
            <a:r>
              <a:rPr lang="en-US" sz="2200" baseline="-25000" dirty="0" smtClean="0"/>
              <a:t>2</a:t>
            </a:r>
            <a:r>
              <a:rPr lang="en-US" sz="2200" i="1" baseline="-25000" dirty="0" smtClean="0"/>
              <a:t>x</a:t>
            </a:r>
            <a:r>
              <a:rPr lang="en-US" sz="2200" baseline="-25000" dirty="0"/>
              <a:t>,f</a:t>
            </a:r>
            <a:r>
              <a:rPr lang="en-US" sz="2200" dirty="0"/>
              <a:t> </a:t>
            </a:r>
            <a:endParaRPr lang="en-US" sz="2200" dirty="0" smtClean="0"/>
          </a:p>
          <a:p>
            <a:pPr lvl="1"/>
            <a:r>
              <a:rPr lang="en-US" sz="2200" dirty="0" smtClean="0"/>
              <a:t>Applying energy conservation we get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Section 5.8: Explosive separations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87380"/>
              </p:ext>
            </p:extLst>
          </p:nvPr>
        </p:nvGraphicFramePr>
        <p:xfrm>
          <a:off x="2330450" y="3106076"/>
          <a:ext cx="448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1" name="Equation" r:id="rId5" imgW="4483100" imgH="431800" progId="Equation.DSMT4">
                  <p:embed/>
                </p:oleObj>
              </mc:Choice>
              <mc:Fallback>
                <p:oleObj name="Equation" r:id="rId5" imgW="448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106076"/>
                        <a:ext cx="4483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05_22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7" b="49275"/>
          <a:stretch/>
        </p:blipFill>
        <p:spPr>
          <a:xfrm>
            <a:off x="903060" y="3611456"/>
            <a:ext cx="4117866" cy="1616772"/>
          </a:xfrm>
          <a:prstGeom prst="rect">
            <a:avLst/>
          </a:prstGeom>
        </p:spPr>
      </p:pic>
      <p:pic>
        <p:nvPicPr>
          <p:cNvPr id="8" name="Picture 7" descr="05_22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 r="51743" b="5301"/>
          <a:stretch/>
        </p:blipFill>
        <p:spPr>
          <a:xfrm>
            <a:off x="1067206" y="5017754"/>
            <a:ext cx="3716181" cy="14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8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Concepts: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kinetic energy </a:t>
            </a:r>
            <a:r>
              <a:rPr lang="en-US" dirty="0" smtClean="0"/>
              <a:t>of an object is the energy associated with its motion.</a:t>
            </a:r>
          </a:p>
          <a:p>
            <a:r>
              <a:rPr lang="en-US" dirty="0" smtClean="0"/>
              <a:t>Kinetic energy is a positive scalar quantity and is independent of the direction of motion.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5: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1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Tools: Kinetic energy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kinetic energy </a:t>
            </a:r>
            <a:r>
              <a:rPr lang="en-US" i="1" dirty="0" smtClean="0"/>
              <a:t>K</a:t>
            </a:r>
            <a:r>
              <a:rPr lang="en-US" dirty="0" smtClean="0"/>
              <a:t> of an object of inertia </a:t>
            </a:r>
            <a:r>
              <a:rPr lang="en-US" i="1" dirty="0" smtClean="0"/>
              <a:t>m</a:t>
            </a:r>
            <a:r>
              <a:rPr lang="en-US" dirty="0" smtClean="0"/>
              <a:t> moving at speed </a:t>
            </a:r>
            <a:r>
              <a:rPr lang="en-US" i="1" dirty="0">
                <a:sym typeface="Symbol"/>
              </a:rPr>
              <a:t></a:t>
            </a:r>
            <a:r>
              <a:rPr lang="en-US" dirty="0" smtClean="0"/>
              <a:t> is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SI unit of kinetic energy is the </a:t>
            </a:r>
            <a:r>
              <a:rPr lang="en-US" b="1" dirty="0"/>
              <a:t>joule</a:t>
            </a:r>
            <a:r>
              <a:rPr lang="en-US" dirty="0"/>
              <a:t> (J)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1 J = 1 kg · 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5: Summary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887747"/>
              </p:ext>
            </p:extLst>
          </p:nvPr>
        </p:nvGraphicFramePr>
        <p:xfrm>
          <a:off x="3797300" y="2841625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3" name="Equation" r:id="rId4" imgW="1549400" imgH="508000" progId="Equation.DSMT4">
                  <p:embed/>
                </p:oleObj>
              </mc:Choice>
              <mc:Fallback>
                <p:oleObj name="Equation" r:id="rId4" imgW="1549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2841625"/>
                        <a:ext cx="1549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27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Concepts: Relative velocity, states, and internal energy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a collision between two objects, the velocity of one object relative to the velocity of the other object is the </a:t>
            </a:r>
            <a:r>
              <a:rPr lang="en-US" sz="2400" b="1" dirty="0" smtClean="0"/>
              <a:t>relative velocity</a:t>
            </a:r>
            <a:r>
              <a:rPr lang="en-US" sz="2400" dirty="0"/>
              <a:t> </a:t>
            </a:r>
            <a:r>
              <a:rPr lang="en-US" sz="2400" dirty="0" smtClean="0"/>
              <a:t>      The magnitude of the relative velocity is the </a:t>
            </a:r>
            <a:r>
              <a:rPr lang="en-US" sz="2400" b="1" dirty="0" smtClean="0"/>
              <a:t>relative speed</a:t>
            </a:r>
            <a:r>
              <a:rPr lang="en-US" sz="2400" dirty="0" smtClean="0"/>
              <a:t> </a:t>
            </a:r>
            <a:r>
              <a:rPr lang="en-US" sz="2400" i="1" dirty="0">
                <a:sym typeface="Symbol"/>
              </a:rPr>
              <a:t>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state</a:t>
            </a:r>
            <a:r>
              <a:rPr lang="en-US" sz="2400" dirty="0" smtClean="0"/>
              <a:t> of an object is its condition as specified by some complete set of physical parameters. Energy associated with the object’s state but not with its motion is called the </a:t>
            </a:r>
            <a:r>
              <a:rPr lang="en-US" sz="2400" b="1" dirty="0" smtClean="0"/>
              <a:t>internal energy</a:t>
            </a:r>
            <a:r>
              <a:rPr lang="en-US" sz="2400" dirty="0" smtClean="0"/>
              <a:t> of the object.</a:t>
            </a:r>
          </a:p>
          <a:p>
            <a:r>
              <a:rPr lang="en-US" sz="2400" dirty="0" smtClean="0"/>
              <a:t>We can consider a system of two colliding objects to be isolated during the collision. Therefore the momentum of the system remains constant during all the collisions we study.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5: Summary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57966"/>
              </p:ext>
            </p:extLst>
          </p:nvPr>
        </p:nvGraphicFramePr>
        <p:xfrm>
          <a:off x="1866967" y="3152032"/>
          <a:ext cx="444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0" name="Equation" r:id="rId4" imgW="444500" imgH="419100" progId="Equation.DSMT4">
                  <p:embed/>
                </p:oleObj>
              </mc:Choice>
              <mc:Fallback>
                <p:oleObj name="Equation" r:id="rId4" imgW="44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67" y="3152032"/>
                        <a:ext cx="444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90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Tools: Relative velocity, states, and internal energy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/>
              <a:t>relative </a:t>
            </a:r>
            <a:r>
              <a:rPr lang="en-US" sz="2400" b="1" dirty="0" smtClean="0"/>
              <a:t>velocity </a:t>
            </a:r>
            <a:r>
              <a:rPr lang="en-US" sz="2400" i="1" dirty="0" smtClean="0">
                <a:sym typeface="Symbol"/>
              </a:rPr>
              <a:t>     </a:t>
            </a:r>
            <a:r>
              <a:rPr lang="en-US" sz="2400" dirty="0" smtClean="0"/>
              <a:t>of </a:t>
            </a:r>
            <a:r>
              <a:rPr lang="en-US" sz="2400" dirty="0"/>
              <a:t>object 2 relative </a:t>
            </a:r>
            <a:r>
              <a:rPr lang="en-US" sz="2400" dirty="0" smtClean="0"/>
              <a:t>to object </a:t>
            </a:r>
            <a:r>
              <a:rPr lang="en-US" sz="2400" dirty="0"/>
              <a:t>1 </a:t>
            </a:r>
            <a:r>
              <a:rPr lang="en-US" sz="2400" dirty="0" smtClean="0"/>
              <a:t>is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/>
              <a:t>relative speed </a:t>
            </a:r>
            <a:r>
              <a:rPr lang="en-US" sz="2400" i="1" dirty="0">
                <a:sym typeface="Symbol"/>
              </a:rPr>
              <a:t>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 </a:t>
            </a:r>
            <a:r>
              <a:rPr lang="en-US" sz="2400" dirty="0"/>
              <a:t>of object 2 relative to object 1 is the magnitude </a:t>
            </a:r>
            <a:r>
              <a:rPr lang="en-US" sz="2400" dirty="0" smtClean="0"/>
              <a:t>of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Because momentum is a conserved quantity, the momentum of a system remains </a:t>
            </a:r>
            <a:r>
              <a:rPr lang="en-US" sz="2400" dirty="0" smtClean="0"/>
              <a:t>constant during </a:t>
            </a:r>
            <a:r>
              <a:rPr lang="en-US" sz="2400" dirty="0"/>
              <a:t>a collision</a:t>
            </a:r>
            <a:r>
              <a:rPr lang="en-US" sz="2400" dirty="0" smtClean="0"/>
              <a:t>:</a:t>
            </a:r>
          </a:p>
          <a:p>
            <a:pPr marL="0" indent="0" algn="ctr">
              <a:buNone/>
            </a:pPr>
            <a:r>
              <a:rPr lang="en-US" sz="2400" i="1" dirty="0" smtClean="0"/>
              <a:t>p</a:t>
            </a:r>
            <a:r>
              <a:rPr lang="en-US" sz="2400" i="1" baseline="-25000" dirty="0" smtClean="0"/>
              <a:t>x</a:t>
            </a:r>
            <a:r>
              <a:rPr lang="en-US" sz="2400" baseline="-25000" dirty="0" smtClean="0"/>
              <a:t>,i</a:t>
            </a:r>
            <a:r>
              <a:rPr lang="en-US" sz="2400" dirty="0" smtClean="0"/>
              <a:t> =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x,</a:t>
            </a:r>
            <a:r>
              <a:rPr lang="en-US" sz="2400" baseline="-25000" dirty="0" smtClean="0"/>
              <a:t>f</a:t>
            </a:r>
            <a:r>
              <a:rPr lang="en-US" sz="2400" i="1" dirty="0" smtClean="0"/>
              <a:t>.</a:t>
            </a:r>
            <a:endParaRPr lang="en-US" sz="2400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5: Summary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47112"/>
              </p:ext>
            </p:extLst>
          </p:nvPr>
        </p:nvGraphicFramePr>
        <p:xfrm>
          <a:off x="3461070" y="2403475"/>
          <a:ext cx="368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2" name="Equation" r:id="rId4" imgW="368300" imgH="419100" progId="Equation.DSMT4">
                  <p:embed/>
                </p:oleObj>
              </mc:Choice>
              <mc:Fallback>
                <p:oleObj name="Equation" r:id="rId4" imgW="368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070" y="2403475"/>
                        <a:ext cx="368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26126"/>
              </p:ext>
            </p:extLst>
          </p:nvPr>
        </p:nvGraphicFramePr>
        <p:xfrm>
          <a:off x="3797300" y="3013075"/>
          <a:ext cx="154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3" name="Equation" r:id="rId6" imgW="1549400" imgH="419100" progId="Equation.DSMT4">
                  <p:embed/>
                </p:oleObj>
              </mc:Choice>
              <mc:Fallback>
                <p:oleObj name="Equation" r:id="rId6" imgW="1549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3013075"/>
                        <a:ext cx="1549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39905"/>
              </p:ext>
            </p:extLst>
          </p:nvPr>
        </p:nvGraphicFramePr>
        <p:xfrm>
          <a:off x="2509737" y="3963988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4" name="Equation" r:id="rId8" imgW="419100" imgH="419100" progId="Equation.DSMT4">
                  <p:embed/>
                </p:oleObj>
              </mc:Choice>
              <mc:Fallback>
                <p:oleObj name="Equation" r:id="rId8" imgW="419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737" y="3963988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236029"/>
              </p:ext>
            </p:extLst>
          </p:nvPr>
        </p:nvGraphicFramePr>
        <p:xfrm>
          <a:off x="3740150" y="4456113"/>
          <a:ext cx="166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5" name="Equation" r:id="rId10" imgW="1663700" imgH="469900" progId="Equation.DSMT4">
                  <p:embed/>
                </p:oleObj>
              </mc:Choice>
              <mc:Fallback>
                <p:oleObj name="Equation" r:id="rId10" imgW="1663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4456113"/>
                        <a:ext cx="1663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99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Concepts: Types of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coefficient of restitution </a:t>
            </a:r>
            <a:r>
              <a:rPr lang="en-US" i="1" dirty="0" smtClean="0"/>
              <a:t>e</a:t>
            </a:r>
            <a:r>
              <a:rPr lang="en-US" dirty="0" smtClean="0"/>
              <a:t> for a collision is a positive, unitless quantity that tells how much of the initial relative speed is restored after the collision.</a:t>
            </a:r>
          </a:p>
          <a:p>
            <a:endParaRPr lang="en-US" dirty="0" smtClean="0"/>
          </a:p>
          <a:p>
            <a:r>
              <a:rPr lang="en-US" dirty="0" smtClean="0"/>
              <a:t>For an </a:t>
            </a:r>
            <a:r>
              <a:rPr lang="en-US" b="1" dirty="0" smtClean="0"/>
              <a:t>elastic collision</a:t>
            </a:r>
            <a:r>
              <a:rPr lang="en-US" dirty="0" smtClean="0"/>
              <a:t>, the relative speed is the same before and after the collision, and the coefficient of restitution is equal to 1. The collision is </a:t>
            </a:r>
            <a:r>
              <a:rPr lang="en-US" b="1" dirty="0" smtClean="0"/>
              <a:t>reversible</a:t>
            </a:r>
            <a:r>
              <a:rPr lang="en-US" dirty="0" smtClean="0"/>
              <a:t>, and the kinetic energy of the system made up of the colliding objects is constant.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5: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0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Concepts: Types of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an </a:t>
            </a:r>
            <a:r>
              <a:rPr lang="en-US" sz="2400" b="1" dirty="0" smtClean="0"/>
              <a:t>inelastic collision</a:t>
            </a:r>
            <a:r>
              <a:rPr lang="en-US" sz="2400" dirty="0" smtClean="0"/>
              <a:t>, the relative speed after the collision is less than it was before the collision. The coefficient of restitution is between 0 and 1, and the collision is </a:t>
            </a:r>
            <a:r>
              <a:rPr lang="en-US" sz="2400" b="1" dirty="0" smtClean="0"/>
              <a:t>irreversible</a:t>
            </a:r>
            <a:r>
              <a:rPr lang="en-US" sz="2400" dirty="0" smtClean="0"/>
              <a:t>. The kinetic energy of the objects changes during the collision, but the energy of the system does not change. If the objects stick together, the final relative speed is zero; the collision is </a:t>
            </a:r>
            <a:r>
              <a:rPr lang="en-US" sz="2400" b="1" dirty="0" smtClean="0"/>
              <a:t>totally inelastic</a:t>
            </a:r>
            <a:r>
              <a:rPr lang="en-US" sz="2400" dirty="0" smtClean="0"/>
              <a:t>, and the coefficient of restitution is 0. </a:t>
            </a:r>
          </a:p>
          <a:p>
            <a:endParaRPr lang="en-US" sz="2400" dirty="0" smtClean="0"/>
          </a:p>
          <a:p>
            <a:r>
              <a:rPr lang="en-US" sz="2400" dirty="0" smtClean="0"/>
              <a:t>For an </a:t>
            </a:r>
            <a:r>
              <a:rPr lang="en-US" sz="2400" b="1" dirty="0" smtClean="0"/>
              <a:t>explosive separation</a:t>
            </a:r>
            <a:r>
              <a:rPr lang="en-US" sz="2400" dirty="0" smtClean="0"/>
              <a:t>, kinetic energy is gained during the collision and the coefficient of restitution is greater than 1.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5: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5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70432"/>
            <a:ext cx="8041050" cy="5472114"/>
          </a:xfrm>
        </p:spPr>
        <p:txBody>
          <a:bodyPr/>
          <a:lstStyle/>
          <a:p>
            <a:r>
              <a:rPr lang="en-US" sz="2400" dirty="0"/>
              <a:t>For </a:t>
            </a:r>
            <a:r>
              <a:rPr lang="en-US" sz="2400" b="1" dirty="0"/>
              <a:t>isolated</a:t>
            </a:r>
            <a:r>
              <a:rPr lang="en-US" sz="2400" dirty="0"/>
              <a:t> systems (that have no external influences), the momentum of the system obeys an important general principle.</a:t>
            </a:r>
          </a:p>
          <a:p>
            <a:r>
              <a:rPr lang="en-US" sz="2400" dirty="0"/>
              <a:t>The momentum of an isolated system does not change: </a:t>
            </a:r>
            <a:r>
              <a:rPr lang="en-US" sz="2400" b="1" dirty="0"/>
              <a:t>Momentum is </a:t>
            </a:r>
            <a:r>
              <a:rPr lang="en-US" sz="2400" b="1" dirty="0" smtClean="0"/>
              <a:t>conserved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You learned how to apply the conservation of momentum in order to predict the kinematics of interacting objects.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Chapter 5 </a:t>
            </a:r>
            <a:r>
              <a:rPr lang="en-US" dirty="0" smtClean="0"/>
              <a:t>Preview</a:t>
            </a:r>
          </a:p>
          <a:p>
            <a:r>
              <a:rPr lang="en-US" dirty="0">
                <a:solidFill>
                  <a:srgbClr val="FFFFFF"/>
                </a:solidFill>
              </a:rPr>
              <a:t>Looking Back: Conservation of </a:t>
            </a:r>
            <a:r>
              <a:rPr lang="en-US" dirty="0" smtClean="0">
                <a:solidFill>
                  <a:srgbClr val="FFFFFF"/>
                </a:solidFill>
              </a:rPr>
              <a:t>Momentum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04_03_Tab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"/>
          <a:stretch/>
        </p:blipFill>
        <p:spPr>
          <a:xfrm>
            <a:off x="1629973" y="3211849"/>
            <a:ext cx="5874910" cy="25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3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Tools: Types of collisions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125" y="1874519"/>
            <a:ext cx="8229600" cy="4858997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coefficient of restitution</a:t>
            </a:r>
            <a:r>
              <a:rPr lang="en-US" sz="2400" dirty="0" smtClean="0"/>
              <a:t> </a:t>
            </a:r>
            <a:r>
              <a:rPr lang="en-US" sz="2400" i="1" dirty="0" smtClean="0"/>
              <a:t>e</a:t>
            </a:r>
            <a:r>
              <a:rPr lang="en-US" sz="2400" dirty="0" smtClean="0"/>
              <a:t> is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an </a:t>
            </a:r>
            <a:r>
              <a:rPr lang="en-US" sz="2400" b="1" dirty="0" smtClean="0"/>
              <a:t>elastic collision,</a:t>
            </a:r>
          </a:p>
          <a:p>
            <a:pPr marL="0" indent="0" algn="ctr">
              <a:buNone/>
            </a:pPr>
            <a:r>
              <a:rPr lang="en-US" sz="2400" i="1" dirty="0" smtClean="0"/>
              <a:t>υ</a:t>
            </a:r>
            <a:r>
              <a:rPr lang="en-US" sz="2400" baseline="-25000" dirty="0" smtClean="0"/>
              <a:t>12i</a:t>
            </a:r>
            <a:r>
              <a:rPr lang="en-US" sz="2400" dirty="0" smtClean="0"/>
              <a:t> = </a:t>
            </a:r>
            <a:r>
              <a:rPr lang="en-US" sz="2400" i="1" dirty="0" smtClean="0"/>
              <a:t>υ</a:t>
            </a:r>
            <a:r>
              <a:rPr lang="en-US" sz="2400" baseline="-25000" dirty="0" smtClean="0"/>
              <a:t>12f</a:t>
            </a:r>
          </a:p>
          <a:p>
            <a:pPr marL="0" indent="0" algn="ctr">
              <a:buNone/>
            </a:pPr>
            <a:r>
              <a:rPr lang="en-US" sz="2400" i="1" dirty="0" smtClean="0"/>
              <a:t>K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f</a:t>
            </a:r>
          </a:p>
          <a:p>
            <a:pPr marL="0" indent="0" algn="ctr">
              <a:buNone/>
            </a:pPr>
            <a:r>
              <a:rPr lang="en-US" sz="2400" i="1" dirty="0" smtClean="0"/>
              <a:t>e </a:t>
            </a:r>
            <a:r>
              <a:rPr lang="en-US" sz="2400" dirty="0" smtClean="0"/>
              <a:t>= 1.</a:t>
            </a:r>
          </a:p>
          <a:p>
            <a:r>
              <a:rPr lang="en-US" sz="2400" dirty="0" smtClean="0"/>
              <a:t>For an </a:t>
            </a:r>
            <a:r>
              <a:rPr lang="en-US" sz="2400" b="1" dirty="0" smtClean="0"/>
              <a:t>inelastic collision,</a:t>
            </a:r>
          </a:p>
          <a:p>
            <a:pPr marL="0" indent="0" algn="ctr">
              <a:buNone/>
            </a:pPr>
            <a:r>
              <a:rPr lang="en-US" sz="2400" i="1" dirty="0" smtClean="0"/>
              <a:t>υ</a:t>
            </a:r>
            <a:r>
              <a:rPr lang="en-US" sz="2400" baseline="-25000" dirty="0" smtClean="0"/>
              <a:t>12f</a:t>
            </a:r>
            <a:r>
              <a:rPr lang="en-US" sz="2400" dirty="0" smtClean="0"/>
              <a:t> &lt; </a:t>
            </a:r>
            <a:r>
              <a:rPr lang="en-US" sz="2400" i="1" dirty="0" smtClean="0"/>
              <a:t>υ</a:t>
            </a:r>
            <a:r>
              <a:rPr lang="en-US" sz="2400" baseline="-25000" dirty="0" smtClean="0"/>
              <a:t>12i</a:t>
            </a:r>
          </a:p>
          <a:p>
            <a:pPr marL="0" indent="0" algn="ctr">
              <a:buNone/>
            </a:pPr>
            <a:r>
              <a:rPr lang="en-US" sz="2400" i="1" dirty="0" smtClean="0"/>
              <a:t>K</a:t>
            </a:r>
            <a:r>
              <a:rPr lang="en-US" sz="2400" baseline="-25000" dirty="0" smtClean="0"/>
              <a:t>f</a:t>
            </a:r>
            <a:r>
              <a:rPr lang="en-US" sz="2400" dirty="0"/>
              <a:t> &lt; 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i</a:t>
            </a:r>
          </a:p>
          <a:p>
            <a:pPr marL="0" indent="0" algn="ctr">
              <a:buNone/>
            </a:pPr>
            <a:r>
              <a:rPr lang="en-US" sz="2400" dirty="0" smtClean="0"/>
              <a:t>0 &lt; </a:t>
            </a:r>
            <a:r>
              <a:rPr lang="en-US" sz="2400" i="1" dirty="0" smtClean="0"/>
              <a:t>e</a:t>
            </a:r>
            <a:r>
              <a:rPr lang="en-US" sz="2400" dirty="0" smtClean="0"/>
              <a:t> &lt; 1.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5: Summary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819946"/>
              </p:ext>
            </p:extLst>
          </p:nvPr>
        </p:nvGraphicFramePr>
        <p:xfrm>
          <a:off x="3136900" y="2316163"/>
          <a:ext cx="287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" name="Equation" r:id="rId4" imgW="2870200" imgH="939800" progId="Equation.DSMT4">
                  <p:embed/>
                </p:oleObj>
              </mc:Choice>
              <mc:Fallback>
                <p:oleObj name="Equation" r:id="rId4" imgW="28702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2316163"/>
                        <a:ext cx="2870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23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Tools: Types of collisions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</a:t>
            </a:r>
            <a:r>
              <a:rPr lang="en-US" b="1" dirty="0" smtClean="0"/>
              <a:t>totally inelastic collision,</a:t>
            </a:r>
          </a:p>
          <a:p>
            <a:pPr marL="0" indent="0" algn="ctr">
              <a:buNone/>
            </a:pPr>
            <a:r>
              <a:rPr lang="en-US" i="1" dirty="0" smtClean="0"/>
              <a:t>υ</a:t>
            </a:r>
            <a:r>
              <a:rPr lang="en-US" baseline="-25000" dirty="0" smtClean="0"/>
              <a:t>12f</a:t>
            </a:r>
            <a:r>
              <a:rPr lang="en-US" dirty="0" smtClean="0"/>
              <a:t> = 0</a:t>
            </a:r>
          </a:p>
          <a:p>
            <a:pPr marL="0" indent="0" algn="ctr">
              <a:buNone/>
            </a:pPr>
            <a:r>
              <a:rPr lang="en-US" i="1" dirty="0" smtClean="0"/>
              <a:t>     e</a:t>
            </a:r>
            <a:r>
              <a:rPr lang="en-US" dirty="0" smtClean="0"/>
              <a:t> = 0.</a:t>
            </a:r>
          </a:p>
          <a:p>
            <a:r>
              <a:rPr lang="en-US" dirty="0" smtClean="0"/>
              <a:t>For an </a:t>
            </a:r>
            <a:r>
              <a:rPr lang="en-US" b="1" dirty="0" smtClean="0"/>
              <a:t>explosive separation,</a:t>
            </a:r>
          </a:p>
          <a:p>
            <a:pPr marL="0" indent="0" algn="ctr">
              <a:buNone/>
            </a:pPr>
            <a:r>
              <a:rPr lang="en-US" i="1" dirty="0" smtClean="0"/>
              <a:t>υ</a:t>
            </a:r>
            <a:r>
              <a:rPr lang="en-US" baseline="-25000" dirty="0" smtClean="0"/>
              <a:t>12f</a:t>
            </a:r>
            <a:r>
              <a:rPr lang="en-US" dirty="0" smtClean="0"/>
              <a:t> &gt; </a:t>
            </a:r>
            <a:r>
              <a:rPr lang="en-US" i="1" dirty="0" smtClean="0"/>
              <a:t>υ</a:t>
            </a:r>
            <a:r>
              <a:rPr lang="en-US" baseline="-25000" dirty="0" smtClean="0"/>
              <a:t>12i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i="1" dirty="0" smtClean="0"/>
              <a:t>K</a:t>
            </a:r>
            <a:r>
              <a:rPr lang="en-US" baseline="-25000" dirty="0" smtClean="0"/>
              <a:t>f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baseline="-25000" dirty="0" smtClean="0"/>
              <a:t>i</a:t>
            </a:r>
          </a:p>
          <a:p>
            <a:pPr marL="0" indent="0" algn="ctr">
              <a:buNone/>
            </a:pPr>
            <a:r>
              <a:rPr lang="en-US" i="1" dirty="0" smtClean="0"/>
              <a:t> e</a:t>
            </a:r>
            <a:r>
              <a:rPr lang="en-US" dirty="0" smtClean="0"/>
              <a:t> &gt; 1.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5: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5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Concepts: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energy of any system is the sum of the kinetic energies and internal energies of all the objects that make up the system.</a:t>
            </a:r>
          </a:p>
          <a:p>
            <a:endParaRPr lang="en-US" sz="2400" dirty="0" smtClean="0"/>
          </a:p>
          <a:p>
            <a:r>
              <a:rPr lang="en-US" sz="2400" dirty="0" smtClean="0"/>
              <a:t>The law of </a:t>
            </a:r>
            <a:r>
              <a:rPr lang="en-US" sz="2400" b="1" dirty="0" smtClean="0"/>
              <a:t>conservation of energy</a:t>
            </a:r>
            <a:r>
              <a:rPr lang="en-US" sz="2400" dirty="0" smtClean="0"/>
              <a:t> states that energy can be transferred from one object to another or converted from one form to another, but it cannot be destroyed or created.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closed system </a:t>
            </a:r>
            <a:r>
              <a:rPr lang="en-US" sz="2400" dirty="0" smtClean="0"/>
              <a:t>is one in which no energy is transferred in or out. The energy of such a system remains constant.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5: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3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Tools: Conservation of energy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energy of a system is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int</a:t>
            </a:r>
            <a:r>
              <a:rPr lang="en-US" i="1" dirty="0" smtClean="0"/>
              <a:t>.</a:t>
            </a:r>
            <a:br>
              <a:rPr lang="en-US" i="1" dirty="0" smtClean="0"/>
            </a:br>
            <a:endParaRPr lang="en-US" dirty="0" smtClean="0"/>
          </a:p>
          <a:p>
            <a:r>
              <a:rPr lang="en-US" dirty="0" smtClean="0"/>
              <a:t>The law of conversation of energy requires the energy of a </a:t>
            </a:r>
            <a:r>
              <a:rPr lang="en-US" b="1" dirty="0" smtClean="0"/>
              <a:t>closed system </a:t>
            </a:r>
            <a:r>
              <a:rPr lang="en-US" dirty="0" smtClean="0"/>
              <a:t>to be constant:</a:t>
            </a:r>
          </a:p>
          <a:p>
            <a:pPr marL="0" indent="0" algn="ctr">
              <a:buNone/>
            </a:pPr>
            <a:r>
              <a:rPr lang="en-US" i="1" dirty="0" smtClean="0"/>
              <a:t>E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E</a:t>
            </a:r>
            <a:r>
              <a:rPr lang="en-US" baseline="-25000" dirty="0" smtClean="0"/>
              <a:t>f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5: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3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Goal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5.1: Classification of </a:t>
            </a:r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will learn to</a:t>
            </a:r>
          </a:p>
          <a:p>
            <a:r>
              <a:rPr lang="en-US" dirty="0"/>
              <a:t>Classify the types of collisions depending on the relative velocity of the colliding objects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7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5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4"/>
          <a:stretch/>
        </p:blipFill>
        <p:spPr>
          <a:xfrm>
            <a:off x="988924" y="4055980"/>
            <a:ext cx="7166153" cy="254192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figure 5.1 shows the </a:t>
            </a:r>
            <a:r>
              <a:rPr lang="en-US" sz="2200" i="1" dirty="0" smtClean="0">
                <a:sym typeface="Symbol"/>
              </a:rPr>
              <a:t></a:t>
            </a:r>
            <a:r>
              <a:rPr lang="en-US" sz="2200" i="1" baseline="-25000" dirty="0" smtClean="0"/>
              <a:t>x</a:t>
            </a:r>
            <a:r>
              <a:rPr lang="en-US" sz="2200" dirty="0"/>
              <a:t>(</a:t>
            </a:r>
            <a:r>
              <a:rPr lang="en-US" sz="2200" i="1" dirty="0"/>
              <a:t>t</a:t>
            </a:r>
            <a:r>
              <a:rPr lang="en-US" sz="2200" dirty="0"/>
              <a:t>) curves for two carts colliding. </a:t>
            </a:r>
          </a:p>
          <a:p>
            <a:pPr lvl="1"/>
            <a:r>
              <a:rPr lang="en-US" sz="2200" dirty="0" smtClean="0"/>
              <a:t>Notice that the velocity differences before and after collisions are highlighted.</a:t>
            </a:r>
            <a:r>
              <a:rPr lang="en-US" sz="2200" b="1" dirty="0"/>
              <a:t> </a:t>
            </a:r>
            <a:endParaRPr lang="en-US" sz="2200" b="1" dirty="0" smtClean="0"/>
          </a:p>
          <a:p>
            <a:r>
              <a:rPr lang="en-US" sz="2200" b="1" dirty="0" smtClean="0"/>
              <a:t>Relative </a:t>
            </a:r>
            <a:r>
              <a:rPr lang="en-US" sz="2200" b="1" dirty="0"/>
              <a:t>velocity</a:t>
            </a:r>
            <a:r>
              <a:rPr lang="en-US" sz="2200" dirty="0"/>
              <a:t> of the carts: </a:t>
            </a:r>
          </a:p>
          <a:p>
            <a:pPr marL="0" indent="0" algn="ctr">
              <a:buNone/>
            </a:pPr>
            <a:r>
              <a:rPr lang="en-US" sz="2200" dirty="0"/>
              <a:t>                         is the velocity of cart 2 relative to cart 1.</a:t>
            </a:r>
          </a:p>
          <a:p>
            <a:r>
              <a:rPr lang="en-US" sz="2200" b="1" dirty="0"/>
              <a:t>Relative speed</a:t>
            </a:r>
            <a:r>
              <a:rPr lang="en-US" sz="2200" dirty="0"/>
              <a:t> of the carts: </a:t>
            </a:r>
          </a:p>
          <a:p>
            <a:pPr marL="0" indent="0" algn="ctr">
              <a:buNone/>
            </a:pPr>
            <a:r>
              <a:rPr lang="en-US" sz="2200" dirty="0"/>
              <a:t>                          is the speed of cart 2 relative to cart 1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5.1: Classification of </a:t>
            </a:r>
            <a:r>
              <a:rPr lang="en-US" dirty="0" smtClean="0"/>
              <a:t>collisions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895585"/>
              </p:ext>
            </p:extLst>
          </p:nvPr>
        </p:nvGraphicFramePr>
        <p:xfrm>
          <a:off x="1657340" y="2753328"/>
          <a:ext cx="1358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1" name="Equation" r:id="rId4" imgW="1358900" imgH="406400" progId="Equation.DSMT4">
                  <p:embed/>
                </p:oleObj>
              </mc:Choice>
              <mc:Fallback>
                <p:oleObj name="Equation" r:id="rId4" imgW="13589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7340" y="2753328"/>
                        <a:ext cx="1358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393206"/>
              </p:ext>
            </p:extLst>
          </p:nvPr>
        </p:nvGraphicFramePr>
        <p:xfrm>
          <a:off x="1712919" y="3545798"/>
          <a:ext cx="1460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" name="Equation" r:id="rId6" imgW="1460500" imgH="444500" progId="Equation.3">
                  <p:embed/>
                </p:oleObj>
              </mc:Choice>
              <mc:Fallback>
                <p:oleObj name="Equation" r:id="rId6" imgW="146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2919" y="3545798"/>
                        <a:ext cx="1460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07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311407"/>
            <a:ext cx="8229600" cy="3714717"/>
          </a:xfrm>
        </p:spPr>
        <p:txBody>
          <a:bodyPr/>
          <a:lstStyle/>
          <a:p>
            <a:pPr>
              <a:tabLst>
                <a:tab pos="796925" algn="l"/>
              </a:tabLst>
            </a:pPr>
            <a:r>
              <a:rPr lang="en-US" dirty="0" smtClean="0"/>
              <a:t>	Two </a:t>
            </a:r>
            <a:r>
              <a:rPr lang="en-US" dirty="0"/>
              <a:t>cars are moving along a highway with neither one accelerating. Is their relative speed equal to the difference </a:t>
            </a:r>
            <a:r>
              <a:rPr lang="en-US" dirty="0" smtClean="0"/>
              <a:t>between </a:t>
            </a:r>
            <a:r>
              <a:rPr lang="en-US" dirty="0"/>
              <a:t>their speeds? Why or why not?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Checkpoint </a:t>
            </a:r>
            <a:r>
              <a:rPr lang="en-US" dirty="0" smtClean="0"/>
              <a:t>5.1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5.1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595688" y="2985279"/>
            <a:ext cx="857547" cy="41251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93442" y="3039557"/>
            <a:ext cx="987378" cy="32608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 bwMode="auto">
          <a:xfrm flipV="1">
            <a:off x="4580820" y="3191535"/>
            <a:ext cx="1139777" cy="110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453666" y="3180679"/>
            <a:ext cx="672581" cy="11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1628683" y="4375213"/>
            <a:ext cx="857547" cy="41251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26437" y="4429491"/>
            <a:ext cx="987378" cy="32608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 bwMode="auto">
          <a:xfrm flipV="1">
            <a:off x="4613815" y="4581469"/>
            <a:ext cx="1139777" cy="110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955242" y="4593380"/>
            <a:ext cx="684728" cy="93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939035" y="2616190"/>
            <a:ext cx="128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+10 m/s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66824" y="2518912"/>
            <a:ext cx="1116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 m/s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91268" y="3908846"/>
            <a:ext cx="103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 m/s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57234" y="3984412"/>
            <a:ext cx="128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+10 m/s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6111" y="3436870"/>
            <a:ext cx="733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difference between their speeds?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718472"/>
              </p:ext>
            </p:extLst>
          </p:nvPr>
        </p:nvGraphicFramePr>
        <p:xfrm>
          <a:off x="4852341" y="3449472"/>
          <a:ext cx="1552122" cy="53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2" name="Equation" r:id="rId3" imgW="698500" imgH="241300" progId="Equation.3">
                  <p:embed/>
                </p:oleObj>
              </mc:Choice>
              <mc:Fallback>
                <p:oleObj name="Equation" r:id="rId3" imgW="698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2341" y="3449472"/>
                        <a:ext cx="1552122" cy="53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99961" y="5684392"/>
            <a:ext cx="733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difference between their </a:t>
            </a:r>
            <a:r>
              <a:rPr lang="en-US" dirty="0" smtClean="0"/>
              <a:t>velocities? 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36836"/>
              </p:ext>
            </p:extLst>
          </p:nvPr>
        </p:nvGraphicFramePr>
        <p:xfrm>
          <a:off x="5384800" y="5722938"/>
          <a:ext cx="13557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3" name="Equation" r:id="rId5" imgW="609600" imgH="177800" progId="Equation.3">
                  <p:embed/>
                </p:oleObj>
              </mc:Choice>
              <mc:Fallback>
                <p:oleObj name="Equation" r:id="rId5" imgW="609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4800" y="5722938"/>
                        <a:ext cx="135572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291801"/>
              </p:ext>
            </p:extLst>
          </p:nvPr>
        </p:nvGraphicFramePr>
        <p:xfrm>
          <a:off x="5355581" y="6132513"/>
          <a:ext cx="18923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4" name="Equation" r:id="rId7" imgW="850900" imgH="203200" progId="Equation.3">
                  <p:embed/>
                </p:oleObj>
              </mc:Choice>
              <mc:Fallback>
                <p:oleObj name="Equation" r:id="rId7" imgW="850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55581" y="6132513"/>
                        <a:ext cx="189230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5972443" y="2905071"/>
            <a:ext cx="3204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relative </a:t>
            </a:r>
            <a:r>
              <a:rPr lang="en-US" dirty="0" smtClean="0">
                <a:solidFill>
                  <a:srgbClr val="FF0000"/>
                </a:solidFill>
              </a:rPr>
              <a:t>speed = 5 m/s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77518" y="4392702"/>
            <a:ext cx="3375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relative </a:t>
            </a:r>
            <a:r>
              <a:rPr lang="en-US" dirty="0" smtClean="0">
                <a:solidFill>
                  <a:srgbClr val="FF0000"/>
                </a:solidFill>
              </a:rPr>
              <a:t>speed = 15 m/s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0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21" grpId="0"/>
      <p:bldP spid="22" grpId="0"/>
      <p:bldP spid="24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Elastic collision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collision in which the relative speeds before and after the collision are the same.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Inelastic collision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collision in which the relative speed after the collision is lower than before the collision.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Totally inelastic collision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special type of inelastic collision in which the two objects move together after the collision so that their relative speed is reduced to zero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5.1: Classification of </a:t>
            </a:r>
            <a:r>
              <a:rPr lang="en-US" dirty="0" smtClean="0"/>
              <a:t>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8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4432</TotalTime>
  <Words>2889</Words>
  <Application>Microsoft Macintosh PowerPoint</Application>
  <PresentationFormat>On-screen Show (4:3)</PresentationFormat>
  <Paragraphs>401</Paragraphs>
  <Slides>53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HA5Lect_template</vt:lpstr>
      <vt:lpstr>Equation</vt:lpstr>
      <vt:lpstr>Document</vt:lpstr>
      <vt:lpstr>PowerPoint Presentation</vt:lpstr>
      <vt:lpstr>Chapter 5 Energy</vt:lpstr>
      <vt:lpstr>PowerPoint Presentation</vt:lpstr>
      <vt:lpstr>PowerPoint Presentation</vt:lpstr>
      <vt:lpstr>PowerPoint Presentation</vt:lpstr>
      <vt:lpstr>Section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5.2 Carts colliding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5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5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Concepts: Kinetic energy</vt:lpstr>
      <vt:lpstr>Quantitative Tools: Kinetic energy</vt:lpstr>
      <vt:lpstr>Concepts: Relative velocity, states, and internal energy</vt:lpstr>
      <vt:lpstr>Quantitative Tools: Relative velocity, states, and internal energy</vt:lpstr>
      <vt:lpstr>Concepts: Types of collisions</vt:lpstr>
      <vt:lpstr>Concepts: Types of collisions</vt:lpstr>
      <vt:lpstr>Quantitative Tools: Types of collisions</vt:lpstr>
      <vt:lpstr>Quantitative Tools: Types of collisions</vt:lpstr>
      <vt:lpstr>Concepts: Conservation of energy</vt:lpstr>
      <vt:lpstr>Quantitative Tools: Conservation of energy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Seth Fraden</cp:lastModifiedBy>
  <cp:revision>665</cp:revision>
  <dcterms:created xsi:type="dcterms:W3CDTF">2007-09-26T05:29:17Z</dcterms:created>
  <dcterms:modified xsi:type="dcterms:W3CDTF">2015-10-01T15:34:39Z</dcterms:modified>
</cp:coreProperties>
</file>